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6"/>
  </p:notesMasterIdLst>
  <p:handoutMasterIdLst>
    <p:handoutMasterId r:id="rId17"/>
  </p:handoutMasterIdLst>
  <p:sldIdLst>
    <p:sldId id="288" r:id="rId2"/>
    <p:sldId id="289" r:id="rId3"/>
    <p:sldId id="287" r:id="rId4"/>
    <p:sldId id="293" r:id="rId5"/>
    <p:sldId id="291" r:id="rId6"/>
    <p:sldId id="260" r:id="rId7"/>
    <p:sldId id="264" r:id="rId8"/>
    <p:sldId id="266" r:id="rId9"/>
    <p:sldId id="267" r:id="rId10"/>
    <p:sldId id="273" r:id="rId11"/>
    <p:sldId id="276" r:id="rId12"/>
    <p:sldId id="281" r:id="rId13"/>
    <p:sldId id="285" r:id="rId14"/>
    <p:sldId id="292" r:id="rId15"/>
  </p:sldIdLst>
  <p:sldSz cx="9144000" cy="5143500" type="screen16x9"/>
  <p:notesSz cx="6797675" cy="9926638"/>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
      <p:font typeface="Nunito" pitchFamily="2" charset="0"/>
      <p:regular r:id="rId28"/>
      <p:bold r:id="rId29"/>
      <p:italic r:id="rId30"/>
      <p:boldItalic r:id="rId31"/>
    </p:embeddedFont>
    <p:embeddedFont>
      <p:font typeface="Nunito Sans SemiBold"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8" autoAdjust="0"/>
    <p:restoredTop sz="84354" autoAdjust="0"/>
  </p:normalViewPr>
  <p:slideViewPr>
    <p:cSldViewPr snapToGrid="0">
      <p:cViewPr varScale="1">
        <p:scale>
          <a:sx n="80" d="100"/>
          <a:sy n="80"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CD23A91-38B1-481A-90B6-2FE8DD85AC4B}" type="datetimeFigureOut">
              <a:rPr lang="en-GB" smtClean="0"/>
              <a:t>27/02/2024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808E3D0-8B49-49EF-B567-C762FB7E8E59}" type="slidenum">
              <a:rPr lang="en-GB" smtClean="0"/>
              <a:t>‹#›</a:t>
            </a:fld>
            <a:endParaRPr lang="en-GB"/>
          </a:p>
        </p:txBody>
      </p:sp>
    </p:spTree>
    <p:extLst>
      <p:ext uri="{BB962C8B-B14F-4D97-AF65-F5344CB8AC3E}">
        <p14:creationId xmlns:p14="http://schemas.microsoft.com/office/powerpoint/2010/main" val="249077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615241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16575" y="10235580"/>
            <a:ext cx="2919748" cy="538813"/>
          </a:xfrm>
          <a:prstGeom prst="rect">
            <a:avLst/>
          </a:prstGeom>
        </p:spPr>
        <p:txBody>
          <a:bodyPr/>
          <a:lstStyle/>
          <a:p>
            <a:fld id="{0744D665-FED7-4883-B08F-B01B3577CB5A}" type="slidenum">
              <a:rPr lang="en-GB" smtClean="0"/>
              <a:t>1</a:t>
            </a:fld>
            <a:endParaRPr lang="en-GB"/>
          </a:p>
        </p:txBody>
      </p:sp>
    </p:spTree>
    <p:extLst>
      <p:ext uri="{BB962C8B-B14F-4D97-AF65-F5344CB8AC3E}">
        <p14:creationId xmlns:p14="http://schemas.microsoft.com/office/powerpoint/2010/main" val="328316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8215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5F1E8B-F70C-477F-92D7-9DDAC5BD945F}"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22511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5F1E8B-F70C-477F-92D7-9DDAC5BD945F}"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626784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5F1E8B-F70C-477F-92D7-9DDAC5BD945F}"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8553706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141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5F1E8B-F70C-477F-92D7-9DDAC5BD945F}"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549894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F1E8B-F70C-477F-92D7-9DDAC5BD945F}"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701535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5F1E8B-F70C-477F-92D7-9DDAC5BD945F}"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670138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5F1E8B-F70C-477F-92D7-9DDAC5BD945F}" type="datetimeFigureOut">
              <a:rPr lang="en-GB" smtClean="0"/>
              <a:t>27/02/2024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679001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5F1E8B-F70C-477F-92D7-9DDAC5BD945F}" type="datetimeFigureOut">
              <a:rPr lang="en-GB" smtClean="0"/>
              <a:t>27/02/2024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574437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F1E8B-F70C-477F-92D7-9DDAC5BD945F}" type="datetimeFigureOut">
              <a:rPr lang="en-GB" smtClean="0"/>
              <a:t>27/02/2024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577761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F1E8B-F70C-477F-92D7-9DDAC5BD945F}"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320917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F1E8B-F70C-477F-92D7-9DDAC5BD945F}"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917990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5F1E8B-F70C-477F-92D7-9DDAC5BD945F}" type="datetimeFigureOut">
              <a:rPr lang="en-GB" smtClean="0"/>
              <a:t>27/02/2024</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075058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108" y="3943350"/>
            <a:ext cx="5829300" cy="571500"/>
          </a:xfrm>
        </p:spPr>
        <p:txBody>
          <a:bodyPr>
            <a:normAutofit fontScale="90000"/>
          </a:bodyPr>
          <a:lstStyle/>
          <a:p>
            <a:br>
              <a:rPr lang="en-GB" dirty="0">
                <a:solidFill>
                  <a:srgbClr val="C00000"/>
                </a:solidFill>
              </a:rPr>
            </a:br>
            <a:br>
              <a:rPr lang="en-GB" dirty="0">
                <a:solidFill>
                  <a:srgbClr val="C00000"/>
                </a:solidFill>
              </a:rPr>
            </a:br>
            <a:r>
              <a:rPr lang="en-GB" dirty="0">
                <a:solidFill>
                  <a:srgbClr val="C00000"/>
                </a:solidFill>
                <a:latin typeface="Century Gothic" panose="020B0502020202020204" pitchFamily="34" charset="0"/>
              </a:rPr>
              <a:t>Mayhill Junior School</a:t>
            </a:r>
            <a:br>
              <a:rPr lang="en-GB" dirty="0">
                <a:solidFill>
                  <a:srgbClr val="C00000"/>
                </a:solidFill>
              </a:rPr>
            </a:br>
            <a:br>
              <a:rPr lang="en-GB" dirty="0">
                <a:solidFill>
                  <a:srgbClr val="C00000"/>
                </a:solidFill>
              </a:rPr>
            </a:br>
            <a:r>
              <a:rPr lang="en-US" sz="5300" dirty="0">
                <a:solidFill>
                  <a:srgbClr val="FF0000"/>
                </a:solidFill>
                <a:latin typeface="Century Gothic" panose="020B0502020202020204" pitchFamily="34" charset="0"/>
                <a:ea typeface="Arial"/>
                <a:cs typeface="Arial"/>
                <a:sym typeface="Arial"/>
              </a:rPr>
              <a:t>Year 6 SATs 2024 </a:t>
            </a:r>
            <a:r>
              <a:rPr lang="en-US" sz="4000" dirty="0">
                <a:solidFill>
                  <a:srgbClr val="FF0000"/>
                </a:solidFill>
                <a:latin typeface="Century Gothic" panose="020B0502020202020204" pitchFamily="34" charset="0"/>
                <a:ea typeface="Arial"/>
                <a:cs typeface="Arial"/>
                <a:sym typeface="Arial"/>
              </a:rPr>
              <a:t>Presentation for Parents, </a:t>
            </a:r>
            <a:r>
              <a:rPr lang="en-US" sz="4000" dirty="0" err="1">
                <a:solidFill>
                  <a:srgbClr val="FF0000"/>
                </a:solidFill>
                <a:latin typeface="Century Gothic" panose="020B0502020202020204" pitchFamily="34" charset="0"/>
                <a:ea typeface="Arial"/>
                <a:cs typeface="Arial"/>
                <a:sym typeface="Arial"/>
              </a:rPr>
              <a:t>Carers</a:t>
            </a:r>
            <a:r>
              <a:rPr lang="en-US" sz="4000" dirty="0">
                <a:solidFill>
                  <a:srgbClr val="FF0000"/>
                </a:solidFill>
                <a:latin typeface="Century Gothic" panose="020B0502020202020204" pitchFamily="34" charset="0"/>
                <a:ea typeface="Arial"/>
                <a:cs typeface="Arial"/>
                <a:sym typeface="Arial"/>
              </a:rPr>
              <a:t> &amp; Guardians</a:t>
            </a:r>
            <a:endParaRPr lang="en-GB" sz="4000" dirty="0">
              <a:solidFill>
                <a:srgbClr val="FF0000"/>
              </a:solidFill>
              <a:latin typeface="Century Gothic" panose="020B0502020202020204" pitchFamily="34" charset="0"/>
            </a:endParaRPr>
          </a:p>
        </p:txBody>
      </p:sp>
      <p:pic>
        <p:nvPicPr>
          <p:cNvPr id="4" name="Picture 4" descr="mayhill lines only"/>
          <p:cNvPicPr>
            <a:picLocks noChangeAspect="1" noChangeArrowheads="1"/>
          </p:cNvPicPr>
          <p:nvPr/>
        </p:nvPicPr>
        <p:blipFill>
          <a:blip r:embed="rId3" cstate="print"/>
          <a:srcRect/>
          <a:stretch>
            <a:fillRect/>
          </a:stretch>
        </p:blipFill>
        <p:spPr bwMode="auto">
          <a:xfrm>
            <a:off x="7588104" y="3943350"/>
            <a:ext cx="1168394" cy="800100"/>
          </a:xfrm>
          <a:prstGeom prst="rect">
            <a:avLst/>
          </a:prstGeom>
          <a:noFill/>
          <a:ln w="9525">
            <a:noFill/>
            <a:miter lim="800000"/>
            <a:headEnd/>
            <a:tailEnd/>
          </a:ln>
        </p:spPr>
      </p:pic>
    </p:spTree>
    <p:extLst>
      <p:ext uri="{BB962C8B-B14F-4D97-AF65-F5344CB8AC3E}">
        <p14:creationId xmlns:p14="http://schemas.microsoft.com/office/powerpoint/2010/main" val="144026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2400" dirty="0">
                <a:latin typeface="Century Gothic" panose="020B0502020202020204" pitchFamily="34" charset="0"/>
              </a:rPr>
              <a:t>Maths Paper </a:t>
            </a:r>
            <a:r>
              <a:rPr lang="en-GB" sz="1600" dirty="0">
                <a:latin typeface="Century Gothic" panose="020B0502020202020204" pitchFamily="34" charset="0"/>
              </a:rPr>
              <a:t>1 out of 3 </a:t>
            </a:r>
            <a:r>
              <a:rPr lang="en-GB" sz="2400" dirty="0">
                <a:latin typeface="Century Gothic" panose="020B0502020202020204" pitchFamily="34" charset="0"/>
              </a:rPr>
              <a:t>(Arithmetic)             </a:t>
            </a:r>
            <a:r>
              <a:rPr lang="en-GB" dirty="0"/>
              <a:t>		</a:t>
            </a:r>
            <a:r>
              <a:rPr lang="en-GB" sz="2800" b="1" dirty="0"/>
              <a:t>Wednesday</a:t>
            </a:r>
            <a:endParaRPr lang="en-GB" b="1" dirty="0"/>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b="1" dirty="0">
                <a:latin typeface="Century Gothic" panose="020B0502020202020204" pitchFamily="34" charset="0"/>
              </a:rPr>
              <a:t>The maths arithmetic paper has a total of </a:t>
            </a:r>
            <a:r>
              <a:rPr lang="en-GB" b="1" dirty="0">
                <a:solidFill>
                  <a:srgbClr val="283593"/>
                </a:solidFill>
                <a:latin typeface="Century Gothic" panose="020B0502020202020204" pitchFamily="34" charset="0"/>
              </a:rPr>
              <a:t>40 marks </a:t>
            </a:r>
            <a:r>
              <a:rPr lang="en-GB" b="1" dirty="0">
                <a:latin typeface="Century Gothic" panose="020B0502020202020204" pitchFamily="34" charset="0"/>
              </a:rPr>
              <a:t>and lasts for </a:t>
            </a:r>
            <a:r>
              <a:rPr lang="en-GB" b="1" dirty="0">
                <a:solidFill>
                  <a:srgbClr val="283593"/>
                </a:solidFill>
                <a:latin typeface="Century Gothic" panose="020B0502020202020204" pitchFamily="34" charset="0"/>
              </a:rPr>
              <a:t>30 minutes. </a:t>
            </a:r>
            <a:endParaRPr lang="en-GB" b="1" dirty="0">
              <a:latin typeface="Century Gothic" panose="020B0502020202020204" pitchFamily="34" charset="0"/>
            </a:endParaRPr>
          </a:p>
          <a:p>
            <a:pPr marL="114300" indent="0">
              <a:buNone/>
            </a:pPr>
            <a:endParaRPr lang="en-GB" dirty="0">
              <a:latin typeface="Century Gothic" panose="020B0502020202020204" pitchFamily="34" charset="0"/>
            </a:endParaRPr>
          </a:p>
          <a:p>
            <a:pPr marL="114300" indent="0">
              <a:buNone/>
            </a:pPr>
            <a:r>
              <a:rPr lang="en-GB" sz="1800" dirty="0">
                <a:latin typeface="Century Gothic" panose="020B0502020202020204" pitchFamily="34" charset="0"/>
              </a:rPr>
              <a:t>The test covers the four operations (addition, subtraction, multiplication, division, including order of operations requiring BIDMAS), percentages of amounts and calculating with decimals and fractions. </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pic>
        <p:nvPicPr>
          <p:cNvPr id="8" name="Picture 7" descr="mayhill lines only"/>
          <p:cNvPicPr>
            <a:picLocks noChangeAspect="1" noChangeArrowheads="1"/>
          </p:cNvPicPr>
          <p:nvPr/>
        </p:nvPicPr>
        <p:blipFill>
          <a:blip r:embed="rId5"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sz="2400" dirty="0">
                <a:latin typeface="Century Gothic" panose="020B0502020202020204" pitchFamily="34" charset="0"/>
              </a:rPr>
              <a:t>Maths Papers 2 	            (Reasoning)        </a:t>
            </a:r>
            <a:r>
              <a:rPr lang="en-GB" sz="2400" dirty="0">
                <a:solidFill>
                  <a:srgbClr val="283593"/>
                </a:solidFill>
                <a:latin typeface="Century Gothic" panose="020B0502020202020204" pitchFamily="34" charset="0"/>
              </a:rPr>
              <a:t> Wednesday</a:t>
            </a:r>
            <a:br>
              <a:rPr lang="en-GB" dirty="0"/>
            </a:br>
            <a:br>
              <a:rPr lang="en-GB" dirty="0"/>
            </a:br>
            <a:r>
              <a:rPr lang="en-GB" sz="2400" dirty="0">
                <a:latin typeface="Century Gothic" panose="020B0502020202020204" pitchFamily="34" charset="0"/>
              </a:rPr>
              <a:t>Maths Paper 3                      (Reasoning)        </a:t>
            </a:r>
            <a:r>
              <a:rPr lang="en-GB" sz="2400" dirty="0">
                <a:solidFill>
                  <a:srgbClr val="283593"/>
                </a:solidFill>
                <a:latin typeface="Century Gothic" panose="020B0502020202020204" pitchFamily="34" charset="0"/>
              </a:rPr>
              <a:t> Thursday</a:t>
            </a:r>
            <a:endParaRPr lang="en-GB" sz="2400" dirty="0">
              <a:latin typeface="Century Gothic" panose="020B0502020202020204" pitchFamily="34" charset="0"/>
            </a:endParaRP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981842"/>
            <a:ext cx="8520600" cy="4074975"/>
          </a:xfrm>
        </p:spPr>
        <p:txBody>
          <a:bodyPr/>
          <a:lstStyle/>
          <a:p>
            <a:pPr marL="114300" indent="0">
              <a:buNone/>
            </a:pPr>
            <a:endParaRPr lang="en-GB" dirty="0"/>
          </a:p>
          <a:p>
            <a:pPr marL="114300" indent="0">
              <a:buNone/>
            </a:pPr>
            <a:r>
              <a:rPr lang="en-GB" sz="2000" dirty="0">
                <a:latin typeface="Century Gothic" panose="020B0502020202020204" pitchFamily="34" charset="0"/>
              </a:rPr>
              <a:t>These papers require children to demonstrate their mathematical knowledge and skills, as well as their ability to </a:t>
            </a:r>
            <a:r>
              <a:rPr lang="en-GB" sz="2000" b="1" dirty="0">
                <a:latin typeface="Century Gothic" panose="020B0502020202020204" pitchFamily="34" charset="0"/>
              </a:rPr>
              <a:t>solve problems and use their mathematical reasoning.</a:t>
            </a:r>
            <a:r>
              <a:rPr lang="en-GB" sz="2000" dirty="0">
                <a:latin typeface="Century Gothic" panose="020B0502020202020204" pitchFamily="34" charset="0"/>
              </a:rPr>
              <a:t> They cover a wide range of mathematical topics from key stage 2 including,</a:t>
            </a:r>
          </a:p>
          <a:p>
            <a:r>
              <a:rPr lang="en-GB" dirty="0">
                <a:solidFill>
                  <a:srgbClr val="283593"/>
                </a:solidFill>
                <a:latin typeface="Century Gothic" panose="020B0502020202020204" pitchFamily="34" charset="0"/>
              </a:rPr>
              <a:t>Number and place value (including Roman numerals);</a:t>
            </a:r>
          </a:p>
          <a:p>
            <a:r>
              <a:rPr lang="en-GB" dirty="0">
                <a:solidFill>
                  <a:srgbClr val="283593"/>
                </a:solidFill>
                <a:latin typeface="Century Gothic" panose="020B0502020202020204" pitchFamily="34" charset="0"/>
              </a:rPr>
              <a:t>The four operations;</a:t>
            </a:r>
          </a:p>
          <a:p>
            <a:r>
              <a:rPr lang="en-GB" dirty="0">
                <a:solidFill>
                  <a:srgbClr val="283593"/>
                </a:solidFill>
                <a:latin typeface="Century Gothic" panose="020B0502020202020204" pitchFamily="34" charset="0"/>
              </a:rPr>
              <a:t>Geometry (properties of shape, position and direction);</a:t>
            </a:r>
          </a:p>
          <a:p>
            <a:r>
              <a:rPr lang="en-GB" dirty="0">
                <a:solidFill>
                  <a:srgbClr val="283593"/>
                </a:solidFill>
                <a:latin typeface="Century Gothic" panose="020B0502020202020204" pitchFamily="34" charset="0"/>
              </a:rPr>
              <a:t>Statistics;</a:t>
            </a:r>
          </a:p>
          <a:p>
            <a:r>
              <a:rPr lang="en-GB" dirty="0">
                <a:solidFill>
                  <a:srgbClr val="283593"/>
                </a:solidFill>
                <a:latin typeface="Century Gothic" panose="020B0502020202020204" pitchFamily="34" charset="0"/>
              </a:rPr>
              <a:t>Measurement (length, perimeter, mass, volume, time, money);</a:t>
            </a:r>
          </a:p>
          <a:p>
            <a:r>
              <a:rPr lang="en-GB" dirty="0">
                <a:solidFill>
                  <a:srgbClr val="283593"/>
                </a:solidFill>
                <a:latin typeface="Century Gothic" panose="020B0502020202020204" pitchFamily="34" charset="0"/>
              </a:rPr>
              <a:t>Algebra;</a:t>
            </a:r>
          </a:p>
          <a:p>
            <a:r>
              <a:rPr lang="en-GB" dirty="0">
                <a:solidFill>
                  <a:srgbClr val="283593"/>
                </a:solidFill>
                <a:latin typeface="Century Gothic" panose="020B0502020202020204" pitchFamily="34" charset="0"/>
              </a:rPr>
              <a:t>Ratio and proportion;</a:t>
            </a:r>
          </a:p>
          <a:p>
            <a:r>
              <a:rPr lang="en-GB" dirty="0">
                <a:solidFill>
                  <a:srgbClr val="283593"/>
                </a:solidFill>
                <a:latin typeface="Century Gothic" panose="020B0502020202020204" pitchFamily="34" charset="0"/>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descr="mayhill lines only"/>
          <p:cNvPicPr>
            <a:picLocks noChangeAspect="1" noChangeArrowheads="1"/>
          </p:cNvPicPr>
          <p:nvPr/>
        </p:nvPicPr>
        <p:blipFill>
          <a:blip r:embed="rId3" cstate="print"/>
          <a:srcRect/>
          <a:stretch>
            <a:fillRect/>
          </a:stretch>
        </p:blipFill>
        <p:spPr bwMode="auto">
          <a:xfrm>
            <a:off x="7663906" y="4113436"/>
            <a:ext cx="1168394" cy="800100"/>
          </a:xfrm>
          <a:prstGeom prst="rect">
            <a:avLst/>
          </a:prstGeom>
          <a:noFill/>
          <a:ln w="9525">
            <a:noFill/>
            <a:miter lim="800000"/>
            <a:headEnd/>
            <a:tailEnd/>
          </a:ln>
        </p:spPr>
      </p:pic>
      <p:sp>
        <p:nvSpPr>
          <p:cNvPr id="7" name="TextBox 6">
            <a:extLst>
              <a:ext uri="{FF2B5EF4-FFF2-40B4-BE49-F238E27FC236}">
                <a16:creationId xmlns:a16="http://schemas.microsoft.com/office/drawing/2014/main" id="{99DDDFA5-F028-4E5C-B478-C032BFA943A6}"/>
              </a:ext>
            </a:extLst>
          </p:cNvPr>
          <p:cNvSpPr txBox="1"/>
          <p:nvPr/>
        </p:nvSpPr>
        <p:spPr>
          <a:xfrm>
            <a:off x="311700" y="4220170"/>
            <a:ext cx="7874006" cy="923330"/>
          </a:xfrm>
          <a:prstGeom prst="rect">
            <a:avLst/>
          </a:prstGeom>
          <a:noFill/>
        </p:spPr>
        <p:txBody>
          <a:bodyPr wrap="square">
            <a:spAutoFit/>
          </a:bodyPr>
          <a:lstStyle/>
          <a:p>
            <a:pPr marL="114300" indent="0">
              <a:buNone/>
            </a:pPr>
            <a:r>
              <a:rPr lang="en-GB" sz="1800" b="1" dirty="0">
                <a:solidFill>
                  <a:srgbClr val="FF0000"/>
                </a:solidFill>
                <a:latin typeface="Century Gothic" panose="020B0502020202020204" pitchFamily="34" charset="0"/>
              </a:rPr>
              <a:t>We ARE allowed to read out questions to the children IF the children ask – please encourage them to do so as this is helps them to process the question.</a:t>
            </a:r>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226208" y="65333"/>
            <a:ext cx="8520600" cy="434776"/>
          </a:xfrm>
        </p:spPr>
        <p:txBody>
          <a:bodyPr/>
          <a:lstStyle/>
          <a:p>
            <a:r>
              <a:rPr lang="en-GB" sz="2800" b="1" dirty="0">
                <a:solidFill>
                  <a:srgbClr val="FF0000"/>
                </a:solidFill>
                <a:latin typeface="Century Gothic" panose="020B0502020202020204" pitchFamily="34" charset="0"/>
              </a:rPr>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220079" y="549893"/>
            <a:ext cx="8520600" cy="4043713"/>
          </a:xfrm>
        </p:spPr>
        <p:txBody>
          <a:bodyPr/>
          <a:lstStyle/>
          <a:p>
            <a:pPr marL="114300" indent="0">
              <a:buNone/>
            </a:pPr>
            <a:r>
              <a:rPr lang="en-GB" sz="2400" dirty="0">
                <a:solidFill>
                  <a:srgbClr val="0070C0"/>
                </a:solidFill>
                <a:latin typeface="Century Gothic" panose="020B0502020202020204" pitchFamily="34" charset="0"/>
              </a:rPr>
              <a:t>Firstly, a positive attitude is key. Give them as much encouragement and support as you can (but we don’t need to tell you that)!</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Tips and suggestions:</a:t>
            </a:r>
          </a:p>
          <a:p>
            <a:r>
              <a:rPr lang="en-GB" sz="1800" dirty="0">
                <a:latin typeface="Century Gothic" panose="020B0502020202020204" pitchFamily="34" charset="0"/>
              </a:rPr>
              <a:t>Don’t use past papers as they are used in school to prepare the children. </a:t>
            </a:r>
          </a:p>
          <a:p>
            <a:r>
              <a:rPr lang="en-GB" sz="1800" dirty="0">
                <a:solidFill>
                  <a:srgbClr val="0070C0"/>
                </a:solidFill>
                <a:latin typeface="Century Gothic" panose="020B0502020202020204" pitchFamily="34" charset="0"/>
              </a:rPr>
              <a:t>Encourage your child to talk to their teacher or a trusted adult </a:t>
            </a:r>
            <a:r>
              <a:rPr lang="en-GB" sz="1800" dirty="0">
                <a:latin typeface="Century Gothic" panose="020B0502020202020204" pitchFamily="34" charset="0"/>
              </a:rPr>
              <a:t>(including yourself) about their anxieties. Don’t forget that a small amount of anxiety is normal.</a:t>
            </a:r>
          </a:p>
          <a:p>
            <a:r>
              <a:rPr lang="en-GB" sz="1800" dirty="0">
                <a:latin typeface="Century Gothic" panose="020B0502020202020204" pitchFamily="34" charset="0"/>
              </a:rPr>
              <a:t>Give your child a quiet, distraction-free space to complete homework or study.</a:t>
            </a:r>
          </a:p>
          <a:p>
            <a:r>
              <a:rPr lang="en-GB" sz="1800" dirty="0">
                <a:latin typeface="Century Gothic" panose="020B0502020202020204" pitchFamily="34" charset="0"/>
              </a:rPr>
              <a:t>Ensure your child is eating and drinking well and getting a good amount of sleep before the tests.</a:t>
            </a:r>
          </a:p>
          <a:p>
            <a:r>
              <a:rPr lang="en-GB" sz="1800" dirty="0">
                <a:latin typeface="Century Gothic" panose="020B0502020202020204" pitchFamily="34" charset="0"/>
              </a:rPr>
              <a:t>Keep revision light but regular. Going over the papers they have </a:t>
            </a:r>
          </a:p>
          <a:p>
            <a:pPr marL="114300" indent="0">
              <a:buNone/>
            </a:pPr>
            <a:r>
              <a:rPr lang="en-GB" sz="1800" dirty="0">
                <a:latin typeface="Century Gothic" panose="020B0502020202020204" pitchFamily="34" charset="0"/>
              </a:rPr>
              <a:t>completed at school is a great start.</a:t>
            </a:r>
            <a:r>
              <a:rPr lang="en-GB" sz="1800" dirty="0">
                <a:solidFill>
                  <a:srgbClr val="0070C0"/>
                </a:solidFill>
                <a:latin typeface="Century Gothic" panose="020B0502020202020204" pitchFamily="34" charset="0"/>
              </a:rPr>
              <a:t> Times tables, real world mental maths as you are shopping or cooking </a:t>
            </a:r>
            <a:r>
              <a:rPr lang="en-GB" sz="1800" dirty="0">
                <a:latin typeface="Century Gothic" panose="020B0502020202020204" pitchFamily="34" charset="0"/>
              </a:rPr>
              <a:t>is a good way to keep revision light. </a:t>
            </a:r>
          </a:p>
          <a:p>
            <a:pPr marL="114300" indent="0">
              <a:buNone/>
            </a:pPr>
            <a:endParaRPr lang="en-GB" sz="18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descr="mayhill lines only"/>
          <p:cNvPicPr>
            <a:picLocks noChangeAspect="1" noChangeArrowheads="1"/>
          </p:cNvPicPr>
          <p:nvPr/>
        </p:nvPicPr>
        <p:blipFill>
          <a:blip r:embed="rId3" cstate="print"/>
          <a:srcRect/>
          <a:stretch>
            <a:fillRect/>
          </a:stretch>
        </p:blipFill>
        <p:spPr bwMode="auto">
          <a:xfrm>
            <a:off x="7852764" y="3668268"/>
            <a:ext cx="1168394" cy="800100"/>
          </a:xfrm>
          <a:prstGeom prst="rect">
            <a:avLst/>
          </a:prstGeom>
          <a:noFill/>
          <a:ln w="9525">
            <a:noFill/>
            <a:miter lim="800000"/>
            <a:headEnd/>
            <a:tailEnd/>
          </a:ln>
        </p:spPr>
      </p:pic>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a:xfrm>
            <a:off x="226208" y="161245"/>
            <a:ext cx="8520600" cy="434776"/>
          </a:xfrm>
        </p:spPr>
        <p:txBody>
          <a:bodyPr/>
          <a:lstStyle/>
          <a:p>
            <a:r>
              <a:rPr lang="en-GB" sz="2000" b="1" dirty="0">
                <a:solidFill>
                  <a:srgbClr val="FF0000"/>
                </a:solidFill>
                <a:latin typeface="Century Gothic" panose="020B0502020202020204" pitchFamily="34" charset="0"/>
              </a:rPr>
              <a:t>What to do if you are worried about your child in the run  up to SATs</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b="1" dirty="0">
                <a:solidFill>
                  <a:srgbClr val="283593"/>
                </a:solidFill>
                <a:latin typeface="Century Gothic" panose="020B0502020202020204" pitchFamily="34" charset="0"/>
              </a:rPr>
              <a:t>Talk to the school</a:t>
            </a:r>
          </a:p>
          <a:p>
            <a:pPr marL="114300" indent="0">
              <a:buNone/>
            </a:pPr>
            <a:r>
              <a:rPr lang="en-GB" dirty="0">
                <a:latin typeface="Century Gothic" panose="020B0502020202020204" pitchFamily="34" charset="0"/>
              </a:rPr>
              <a:t>Sometimes concerns present at home and not at school. If you notice a change in your child, talk to the school so that everyone concerned can offer the support needed. </a:t>
            </a:r>
          </a:p>
          <a:p>
            <a:pPr marL="114300" indent="0">
              <a:buNone/>
            </a:pPr>
            <a:endParaRPr lang="en-GB" dirty="0">
              <a:latin typeface="Century Gothic" panose="020B0502020202020204" pitchFamily="34" charset="0"/>
            </a:endParaRPr>
          </a:p>
          <a:p>
            <a:pPr marL="114300" indent="0">
              <a:buNone/>
            </a:pPr>
            <a:r>
              <a:rPr lang="en-GB" b="1" dirty="0">
                <a:solidFill>
                  <a:srgbClr val="283593"/>
                </a:solidFill>
                <a:latin typeface="Century Gothic" panose="020B0502020202020204" pitchFamily="34" charset="0"/>
              </a:rPr>
              <a:t>Talk to your child</a:t>
            </a:r>
          </a:p>
          <a:p>
            <a:pPr marL="114300" indent="0">
              <a:buNone/>
            </a:pPr>
            <a:r>
              <a:rPr lang="en-GB" dirty="0">
                <a:latin typeface="Century Gothic" panose="020B0502020202020204" pitchFamily="34" charset="0"/>
              </a:rPr>
              <a:t>Talk to your child about what aspect of SATs concerns them the most. If you can help them pinpoint what is bothering them the most, you can take specific steps to help reassure them. </a:t>
            </a:r>
          </a:p>
          <a:p>
            <a:pPr marL="114300" indent="0">
              <a:buNone/>
            </a:pPr>
            <a:endParaRPr lang="en-GB" dirty="0">
              <a:latin typeface="Century Gothic" panose="020B0502020202020204" pitchFamily="34" charset="0"/>
            </a:endParaRPr>
          </a:p>
          <a:p>
            <a:pPr marL="114300" indent="0">
              <a:buNone/>
            </a:pPr>
            <a:r>
              <a:rPr lang="en-GB" b="1" dirty="0">
                <a:solidFill>
                  <a:srgbClr val="283593"/>
                </a:solidFill>
                <a:latin typeface="Century Gothic" panose="020B0502020202020204" pitchFamily="34" charset="0"/>
              </a:rPr>
              <a:t>Encourage your child to talk to their teacher</a:t>
            </a:r>
          </a:p>
          <a:p>
            <a:pPr marL="114300" indent="0">
              <a:buNone/>
            </a:pPr>
            <a:r>
              <a:rPr lang="en-GB" dirty="0">
                <a:latin typeface="Century Gothic" panose="020B0502020202020204" pitchFamily="34" charset="0"/>
              </a:rPr>
              <a:t>SATs are obviously linked to school. Don’t be surprised if your child would prefer seek reassurance from teachers over family members. </a:t>
            </a:r>
          </a:p>
          <a:p>
            <a:pPr marL="114300" indent="0">
              <a:buNone/>
            </a:pPr>
            <a:endParaRPr lang="en-GB" dirty="0">
              <a:latin typeface="Century Gothic" panose="020B0502020202020204" pitchFamily="34" charset="0"/>
            </a:endParaRPr>
          </a:p>
          <a:p>
            <a:pPr marL="114300" indent="0">
              <a:buNone/>
            </a:pPr>
            <a:r>
              <a:rPr lang="en-GB" b="1" dirty="0">
                <a:solidFill>
                  <a:srgbClr val="283593"/>
                </a:solidFill>
                <a:latin typeface="Century Gothic" panose="020B0502020202020204" pitchFamily="34" charset="0"/>
              </a:rPr>
              <a:t>Try not to project your own anxieties or views about the SATs</a:t>
            </a:r>
          </a:p>
          <a:p>
            <a:pPr marL="114300" indent="0">
              <a:buNone/>
            </a:pPr>
            <a:r>
              <a:rPr lang="en-GB" dirty="0">
                <a:latin typeface="Century Gothic" panose="020B0502020202020204" pitchFamily="34" charset="0"/>
              </a:rPr>
              <a:t>As you know, children can be very intuitive. If they see that you are anxious, </a:t>
            </a:r>
          </a:p>
          <a:p>
            <a:pPr marL="114300" indent="0">
              <a:buNone/>
            </a:pPr>
            <a:r>
              <a:rPr lang="en-GB" dirty="0">
                <a:latin typeface="Century Gothic" panose="020B0502020202020204" pitchFamily="34" charset="0"/>
              </a:rPr>
              <a:t>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descr="mayhill lines only"/>
          <p:cNvPicPr>
            <a:picLocks noChangeAspect="1" noChangeArrowheads="1"/>
          </p:cNvPicPr>
          <p:nvPr/>
        </p:nvPicPr>
        <p:blipFill>
          <a:blip r:embed="rId3"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C00000"/>
                </a:solidFill>
                <a:latin typeface="Century Gothic" panose="020B0502020202020204" pitchFamily="34" charset="0"/>
              </a:rPr>
              <a:t>Mayhill Junior School</a:t>
            </a:r>
            <a:br>
              <a:rPr lang="en-GB" sz="3600" b="1" dirty="0">
                <a:solidFill>
                  <a:srgbClr val="C00000"/>
                </a:solidFill>
                <a:latin typeface="Century Gothic" panose="020B0502020202020204" pitchFamily="34" charset="0"/>
              </a:rPr>
            </a:br>
            <a:br>
              <a:rPr lang="en-GB" sz="2000" b="1" dirty="0">
                <a:solidFill>
                  <a:srgbClr val="C00000"/>
                </a:solidFill>
                <a:latin typeface="Century Gothic" panose="020B0502020202020204" pitchFamily="34" charset="0"/>
              </a:rPr>
            </a:br>
            <a:r>
              <a:rPr lang="en-US" sz="2000" b="1" dirty="0">
                <a:solidFill>
                  <a:srgbClr val="FF0000"/>
                </a:solidFill>
                <a:latin typeface="Century Gothic" panose="020B0502020202020204" pitchFamily="34" charset="0"/>
                <a:ea typeface="Arial"/>
                <a:cs typeface="Arial"/>
                <a:sym typeface="Arial"/>
              </a:rPr>
              <a:t>Year 6 SATs 2024 Presentation for Parents, </a:t>
            </a:r>
            <a:r>
              <a:rPr lang="en-US" sz="2000" b="1" dirty="0" err="1">
                <a:solidFill>
                  <a:srgbClr val="FF0000"/>
                </a:solidFill>
                <a:latin typeface="Century Gothic" panose="020B0502020202020204" pitchFamily="34" charset="0"/>
                <a:ea typeface="Arial"/>
                <a:cs typeface="Arial"/>
                <a:sym typeface="Arial"/>
              </a:rPr>
              <a:t>Carers</a:t>
            </a:r>
            <a:r>
              <a:rPr lang="en-US" sz="2000" b="1" dirty="0">
                <a:solidFill>
                  <a:srgbClr val="FF0000"/>
                </a:solidFill>
                <a:latin typeface="Century Gothic" panose="020B0502020202020204" pitchFamily="34" charset="0"/>
                <a:ea typeface="Arial"/>
                <a:cs typeface="Arial"/>
                <a:sym typeface="Arial"/>
              </a:rPr>
              <a:t> &amp; Guardians</a:t>
            </a:r>
            <a:endParaRPr lang="en-GB" sz="2000" b="1" dirty="0">
              <a:latin typeface="Century Gothic" panose="020B0502020202020204" pitchFamily="34" charset="0"/>
            </a:endParaRPr>
          </a:p>
        </p:txBody>
      </p:sp>
      <p:sp>
        <p:nvSpPr>
          <p:cNvPr id="3" name="Text Placeholder 2"/>
          <p:cNvSpPr>
            <a:spLocks noGrp="1"/>
          </p:cNvSpPr>
          <p:nvPr>
            <p:ph type="body" idx="1"/>
          </p:nvPr>
        </p:nvSpPr>
        <p:spPr>
          <a:xfrm>
            <a:off x="158019" y="1083963"/>
            <a:ext cx="8520600" cy="3829573"/>
          </a:xfrm>
        </p:spPr>
        <p:txBody>
          <a:bodyPr/>
          <a:lstStyle/>
          <a:p>
            <a:pPr marL="114300" indent="0" algn="ctr">
              <a:buNone/>
            </a:pPr>
            <a:endParaRPr lang="en-GB" sz="2800" dirty="0"/>
          </a:p>
          <a:p>
            <a:pPr marL="114300" indent="0" algn="ctr">
              <a:buNone/>
            </a:pPr>
            <a:endParaRPr lang="en-GB" sz="2800" dirty="0"/>
          </a:p>
          <a:p>
            <a:pPr marL="114300" indent="0" algn="ctr">
              <a:buNone/>
            </a:pPr>
            <a:r>
              <a:rPr lang="en-GB" sz="2800" dirty="0">
                <a:latin typeface="Century Gothic" panose="020B0502020202020204" pitchFamily="34" charset="0"/>
              </a:rPr>
              <a:t>Please feel free to stay to look at the example papers and to ask us any questions about SATs week.</a:t>
            </a:r>
          </a:p>
          <a:p>
            <a:pPr marL="114300" indent="0" algn="ctr">
              <a:buNone/>
            </a:pPr>
            <a:endParaRPr lang="en-GB" sz="2800" dirty="0">
              <a:latin typeface="Century Gothic" panose="020B0502020202020204" pitchFamily="34" charset="0"/>
            </a:endParaRPr>
          </a:p>
          <a:p>
            <a:pPr marL="114300" indent="0" algn="ctr">
              <a:buNone/>
            </a:pPr>
            <a:r>
              <a:rPr lang="en-GB" sz="2800" dirty="0">
                <a:latin typeface="Century Gothic" panose="020B0502020202020204" pitchFamily="34" charset="0"/>
              </a:rPr>
              <a:t>This presentation will be saved on the website.</a:t>
            </a: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pic>
        <p:nvPicPr>
          <p:cNvPr id="5" name="Picture 4" descr="mayhill lines only"/>
          <p:cNvPicPr>
            <a:picLocks noChangeAspect="1" noChangeArrowheads="1"/>
          </p:cNvPicPr>
          <p:nvPr/>
        </p:nvPicPr>
        <p:blipFill>
          <a:blip r:embed="rId2"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216201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6AE3DE-A0D0-4FD6-9144-2F7E9B0DB72A}" type="slidenum">
              <a:rPr lang="en-GB" smtClean="0"/>
              <a:t>2</a:t>
            </a:fld>
            <a:endParaRPr lang="en-GB"/>
          </a:p>
        </p:txBody>
      </p:sp>
      <p:sp>
        <p:nvSpPr>
          <p:cNvPr id="7" name="Title 1">
            <a:extLst>
              <a:ext uri="{FF2B5EF4-FFF2-40B4-BE49-F238E27FC236}">
                <a16:creationId xmlns:a16="http://schemas.microsoft.com/office/drawing/2014/main" id="{96048D09-8212-4940-A569-83B8A8554B68}"/>
              </a:ext>
            </a:extLst>
          </p:cNvPr>
          <p:cNvSpPr txBox="1">
            <a:spLocks/>
          </p:cNvSpPr>
          <p:nvPr/>
        </p:nvSpPr>
        <p:spPr>
          <a:xfrm>
            <a:off x="-76789" y="150176"/>
            <a:ext cx="8520600" cy="434776"/>
          </a:xfrm>
          <a:prstGeom prst="rect">
            <a:avLst/>
          </a:prstGeom>
          <a:noFill/>
          <a:ln>
            <a:noFill/>
          </a:ln>
        </p:spPr>
        <p:txBody>
          <a:bodyPr spcFirstLastPara="1" wrap="square" lIns="91425" tIns="91425" rIns="91425" bIns="91425" anchor="b" anchorCtr="0">
            <a:normAutofit fontScale="55000" lnSpcReduction="20000"/>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dk1"/>
              </a:buClr>
              <a:buSzPts val="2800"/>
              <a:buFont typeface="Nunito Sans SemiBold"/>
              <a:buNone/>
              <a:defRPr sz="4500" b="1" i="0" u="none" strike="noStrike" cap="all" baseline="0">
                <a:ln w="15875">
                  <a:solidFill>
                    <a:schemeClr val="bg1"/>
                  </a:solidFill>
                </a:ln>
                <a:solidFill>
                  <a:schemeClr val="accent1"/>
                </a:solidFill>
                <a:effectLst>
                  <a:outerShdw dist="38100" dir="2700000" algn="tl" rotWithShape="0">
                    <a:schemeClr val="accent1"/>
                  </a:outerShdw>
                </a:effectLst>
                <a:latin typeface="Nunito Sans SemiBold"/>
                <a:ea typeface="Nunito Sans SemiBold"/>
                <a:cs typeface="Nunito Sans SemiBold"/>
                <a:sym typeface="Nunito Sans SemiBold"/>
              </a:defRPr>
            </a:lvl1pPr>
            <a:lvl2pPr marR="0" lvl="1"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2pPr>
            <a:lvl3pPr marR="0" lvl="2"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3pPr>
            <a:lvl4pPr marR="0" lvl="3"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4pPr>
            <a:lvl5pPr marR="0" lvl="4"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5pPr>
            <a:lvl6pPr marR="0" lvl="5"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6pPr>
            <a:lvl7pPr marR="0" lvl="6"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7pPr>
            <a:lvl8pPr marR="0" lvl="7"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8pPr>
            <a:lvl9pPr marR="0" lvl="8"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9pPr>
          </a:lstStyle>
          <a:p>
            <a:r>
              <a:rPr lang="en-GB" cap="none" dirty="0">
                <a:ln w="0"/>
                <a:solidFill>
                  <a:srgbClr val="FF0000"/>
                </a:solidFill>
                <a:effectLst>
                  <a:outerShdw blurRad="38100" dist="19050" dir="2700000" algn="tl" rotWithShape="0">
                    <a:schemeClr val="dk1">
                      <a:alpha val="40000"/>
                    </a:schemeClr>
                  </a:outerShdw>
                </a:effectLst>
                <a:latin typeface="Century Gothic" panose="020B0502020202020204" pitchFamily="34" charset="0"/>
              </a:rPr>
              <a:t>What are SATs?                  </a:t>
            </a:r>
          </a:p>
        </p:txBody>
      </p:sp>
      <p:sp>
        <p:nvSpPr>
          <p:cNvPr id="8" name="Text Placeholder 2">
            <a:extLst>
              <a:ext uri="{FF2B5EF4-FFF2-40B4-BE49-F238E27FC236}">
                <a16:creationId xmlns:a16="http://schemas.microsoft.com/office/drawing/2014/main" id="{56103980-1C0A-42FB-A6A8-22E664322B67}"/>
              </a:ext>
            </a:extLst>
          </p:cNvPr>
          <p:cNvSpPr txBox="1">
            <a:spLocks/>
          </p:cNvSpPr>
          <p:nvPr/>
        </p:nvSpPr>
        <p:spPr>
          <a:xfrm>
            <a:off x="311700" y="367564"/>
            <a:ext cx="4162448" cy="4674162"/>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0" marR="0" lvl="0" indent="0" algn="ctr" rtl="0">
              <a:lnSpc>
                <a:spcPct val="115000"/>
              </a:lnSpc>
              <a:spcBef>
                <a:spcPts val="750"/>
              </a:spcBef>
              <a:spcAft>
                <a:spcPts val="0"/>
              </a:spcAft>
              <a:buClr>
                <a:schemeClr val="dk2"/>
              </a:buClr>
              <a:buSzPts val="1800"/>
              <a:buFont typeface="Nunito Sans SemiBold"/>
              <a:buNone/>
              <a:defRPr sz="1350" b="0" i="0" u="none" strike="noStrike" cap="none">
                <a:solidFill>
                  <a:schemeClr val="accent1"/>
                </a:solidFill>
                <a:latin typeface="Nunito Sans SemiBold"/>
                <a:ea typeface="Nunito Sans SemiBold"/>
                <a:cs typeface="Nunito Sans SemiBold"/>
                <a:sym typeface="Nunito Sans SemiBold"/>
              </a:defRPr>
            </a:lvl1pPr>
            <a:lvl2pPr marL="257175" marR="0" lvl="1" indent="0" algn="ctr" rtl="0">
              <a:lnSpc>
                <a:spcPct val="115000"/>
              </a:lnSpc>
              <a:spcBef>
                <a:spcPts val="1600"/>
              </a:spcBef>
              <a:spcAft>
                <a:spcPts val="0"/>
              </a:spcAft>
              <a:buClr>
                <a:schemeClr val="dk2"/>
              </a:buClr>
              <a:buSzPts val="1400"/>
              <a:buFont typeface="Nunito Sans SemiBold"/>
              <a:buNone/>
              <a:defRPr sz="1350" b="0" i="0" u="none" strike="noStrike" cap="none">
                <a:solidFill>
                  <a:schemeClr val="dk2"/>
                </a:solidFill>
                <a:latin typeface="Nunito Sans SemiBold"/>
                <a:ea typeface="Nunito Sans SemiBold"/>
                <a:cs typeface="Nunito Sans SemiBold"/>
                <a:sym typeface="Nunito Sans SemiBold"/>
              </a:defRPr>
            </a:lvl2pPr>
            <a:lvl3pPr marL="514350" marR="0" lvl="2" indent="0" algn="ctr" rtl="0">
              <a:lnSpc>
                <a:spcPct val="115000"/>
              </a:lnSpc>
              <a:spcBef>
                <a:spcPts val="1600"/>
              </a:spcBef>
              <a:spcAft>
                <a:spcPts val="0"/>
              </a:spcAft>
              <a:buClr>
                <a:schemeClr val="dk2"/>
              </a:buClr>
              <a:buSzPts val="1400"/>
              <a:buFont typeface="Nunito Sans SemiBold"/>
              <a:buNone/>
              <a:defRPr sz="1350" b="0" i="0" u="none" strike="noStrike" cap="none">
                <a:solidFill>
                  <a:schemeClr val="dk2"/>
                </a:solidFill>
                <a:latin typeface="Nunito Sans SemiBold"/>
                <a:ea typeface="Nunito Sans SemiBold"/>
                <a:cs typeface="Nunito Sans SemiBold"/>
                <a:sym typeface="Nunito Sans SemiBold"/>
              </a:defRPr>
            </a:lvl3pPr>
            <a:lvl4pPr marL="771525" marR="0" lvl="3" indent="0" algn="ctr" rtl="0">
              <a:lnSpc>
                <a:spcPct val="115000"/>
              </a:lnSpc>
              <a:spcBef>
                <a:spcPts val="1600"/>
              </a:spcBef>
              <a:spcAft>
                <a:spcPts val="0"/>
              </a:spcAft>
              <a:buClr>
                <a:schemeClr val="dk2"/>
              </a:buClr>
              <a:buSzPts val="1400"/>
              <a:buFont typeface="Nunito Sans SemiBold"/>
              <a:buNone/>
              <a:defRPr sz="1125" b="0" i="0" u="none" strike="noStrike" cap="none">
                <a:solidFill>
                  <a:schemeClr val="dk2"/>
                </a:solidFill>
                <a:latin typeface="Nunito Sans SemiBold"/>
                <a:ea typeface="Nunito Sans SemiBold"/>
                <a:cs typeface="Nunito Sans SemiBold"/>
                <a:sym typeface="Nunito Sans SemiBold"/>
              </a:defRPr>
            </a:lvl4pPr>
            <a:lvl5pPr marL="1028700" marR="0" lvl="4" indent="0" algn="ctr" rtl="0">
              <a:lnSpc>
                <a:spcPct val="115000"/>
              </a:lnSpc>
              <a:spcBef>
                <a:spcPts val="1600"/>
              </a:spcBef>
              <a:spcAft>
                <a:spcPts val="0"/>
              </a:spcAft>
              <a:buClr>
                <a:schemeClr val="dk2"/>
              </a:buClr>
              <a:buSzPts val="1400"/>
              <a:buFont typeface="Nunito Sans SemiBold"/>
              <a:buNone/>
              <a:defRPr sz="1125" b="0" i="0" u="none" strike="noStrike" cap="none">
                <a:solidFill>
                  <a:schemeClr val="dk2"/>
                </a:solidFill>
                <a:latin typeface="Nunito Sans SemiBold"/>
                <a:ea typeface="Nunito Sans SemiBold"/>
                <a:cs typeface="Nunito Sans SemiBold"/>
                <a:sym typeface="Nunito Sans SemiBold"/>
              </a:defRPr>
            </a:lvl5pPr>
            <a:lvl6pPr marL="1285875" marR="0" lvl="5" indent="0" algn="ctr" rtl="0">
              <a:lnSpc>
                <a:spcPct val="115000"/>
              </a:lnSpc>
              <a:spcBef>
                <a:spcPts val="1600"/>
              </a:spcBef>
              <a:spcAft>
                <a:spcPts val="0"/>
              </a:spcAft>
              <a:buClr>
                <a:schemeClr val="dk2"/>
              </a:buClr>
              <a:buSzPts val="1400"/>
              <a:buFont typeface="Nunito Sans SemiBold"/>
              <a:buNone/>
              <a:defRPr sz="1125" b="0" i="0" u="none" strike="noStrike" cap="none">
                <a:solidFill>
                  <a:schemeClr val="dk2"/>
                </a:solidFill>
                <a:latin typeface="Nunito Sans SemiBold"/>
                <a:ea typeface="Nunito Sans SemiBold"/>
                <a:cs typeface="Nunito Sans SemiBold"/>
                <a:sym typeface="Nunito Sans SemiBold"/>
              </a:defRPr>
            </a:lvl6pPr>
            <a:lvl7pPr marL="1543050" marR="0" lvl="6" indent="0" algn="ctr" rtl="0">
              <a:lnSpc>
                <a:spcPct val="115000"/>
              </a:lnSpc>
              <a:spcBef>
                <a:spcPts val="1600"/>
              </a:spcBef>
              <a:spcAft>
                <a:spcPts val="0"/>
              </a:spcAft>
              <a:buClr>
                <a:schemeClr val="dk2"/>
              </a:buClr>
              <a:buSzPts val="1400"/>
              <a:buFont typeface="Nunito Sans SemiBold"/>
              <a:buNone/>
              <a:defRPr sz="1125" b="0" i="0" u="none" strike="noStrike" cap="none">
                <a:solidFill>
                  <a:schemeClr val="dk2"/>
                </a:solidFill>
                <a:latin typeface="Nunito Sans SemiBold"/>
                <a:ea typeface="Nunito Sans SemiBold"/>
                <a:cs typeface="Nunito Sans SemiBold"/>
                <a:sym typeface="Nunito Sans SemiBold"/>
              </a:defRPr>
            </a:lvl7pPr>
            <a:lvl8pPr marL="1800225" marR="0" lvl="7" indent="0" algn="ctr" rtl="0">
              <a:lnSpc>
                <a:spcPct val="115000"/>
              </a:lnSpc>
              <a:spcBef>
                <a:spcPts val="1600"/>
              </a:spcBef>
              <a:spcAft>
                <a:spcPts val="0"/>
              </a:spcAft>
              <a:buClr>
                <a:schemeClr val="dk2"/>
              </a:buClr>
              <a:buSzPts val="1400"/>
              <a:buFont typeface="Nunito Sans SemiBold"/>
              <a:buNone/>
              <a:defRPr sz="1125" b="0" i="0" u="none" strike="noStrike" cap="none">
                <a:solidFill>
                  <a:schemeClr val="dk2"/>
                </a:solidFill>
                <a:latin typeface="Nunito Sans SemiBold"/>
                <a:ea typeface="Nunito Sans SemiBold"/>
                <a:cs typeface="Nunito Sans SemiBold"/>
                <a:sym typeface="Nunito Sans SemiBold"/>
              </a:defRPr>
            </a:lvl8pPr>
            <a:lvl9pPr marL="2057400" marR="0" lvl="8" indent="0" algn="ctr" rtl="0">
              <a:lnSpc>
                <a:spcPct val="115000"/>
              </a:lnSpc>
              <a:spcBef>
                <a:spcPts val="1600"/>
              </a:spcBef>
              <a:spcAft>
                <a:spcPts val="1600"/>
              </a:spcAft>
              <a:buClr>
                <a:schemeClr val="dk2"/>
              </a:buClr>
              <a:buSzPts val="1400"/>
              <a:buFont typeface="Nunito Sans SemiBold"/>
              <a:buNone/>
              <a:defRPr sz="1125" b="0" i="0" u="none" strike="noStrike" cap="none">
                <a:solidFill>
                  <a:schemeClr val="dk2"/>
                </a:solidFill>
                <a:latin typeface="Nunito Sans SemiBold"/>
                <a:ea typeface="Nunito Sans SemiBold"/>
                <a:cs typeface="Nunito Sans SemiBold"/>
                <a:sym typeface="Nunito Sans SemiBold"/>
              </a:defRPr>
            </a:lvl9pPr>
          </a:lstStyle>
          <a:p>
            <a:r>
              <a:rPr lang="en-GB" sz="2000" dirty="0">
                <a:solidFill>
                  <a:srgbClr val="0070C0"/>
                </a:solidFill>
                <a:latin typeface="Century Gothic" panose="020B0502020202020204" pitchFamily="34" charset="0"/>
              </a:rPr>
              <a:t>SATs are the Standardised Assessment Tests that are given to children at the end of Year 2 and Year 6 to check their educational progress. They are one marker used by the government, and hence parents, of the quality of the education at a school.</a:t>
            </a:r>
          </a:p>
          <a:p>
            <a:r>
              <a:rPr lang="en-GB" sz="1700" b="1" dirty="0">
                <a:solidFill>
                  <a:srgbClr val="FF0000"/>
                </a:solidFill>
                <a:latin typeface="Century Gothic" panose="020B0502020202020204" pitchFamily="34" charset="0"/>
              </a:rPr>
              <a:t>The SATs take place over four days, Monday 13</a:t>
            </a:r>
            <a:r>
              <a:rPr lang="en-GB" sz="1700" b="1" baseline="30000" dirty="0">
                <a:solidFill>
                  <a:srgbClr val="FF0000"/>
                </a:solidFill>
                <a:latin typeface="Century Gothic" panose="020B0502020202020204" pitchFamily="34" charset="0"/>
              </a:rPr>
              <a:t>th</a:t>
            </a:r>
            <a:r>
              <a:rPr lang="en-GB" sz="1700" b="1" dirty="0">
                <a:solidFill>
                  <a:srgbClr val="FF0000"/>
                </a:solidFill>
                <a:latin typeface="Century Gothic" panose="020B0502020202020204" pitchFamily="34" charset="0"/>
              </a:rPr>
              <a:t> May -Thursday 16</a:t>
            </a:r>
            <a:r>
              <a:rPr lang="en-GB" sz="1700" b="1" baseline="30000" dirty="0">
                <a:solidFill>
                  <a:srgbClr val="FF0000"/>
                </a:solidFill>
                <a:latin typeface="Century Gothic" panose="020B0502020202020204" pitchFamily="34" charset="0"/>
              </a:rPr>
              <a:t>th</a:t>
            </a:r>
            <a:r>
              <a:rPr lang="en-GB" sz="1700" b="1" dirty="0">
                <a:solidFill>
                  <a:srgbClr val="FF0000"/>
                </a:solidFill>
                <a:latin typeface="Century Gothic" panose="020B0502020202020204" pitchFamily="34" charset="0"/>
              </a:rPr>
              <a:t> May. </a:t>
            </a:r>
            <a:endParaRPr lang="en-GB" sz="1700" b="1" dirty="0">
              <a:ln w="0"/>
              <a:solidFill>
                <a:srgbClr val="FF0000"/>
              </a:solidFill>
              <a:effectLst>
                <a:outerShdw blurRad="38100" dist="19050" dir="2700000" algn="tl" rotWithShape="0">
                  <a:schemeClr val="dk1">
                    <a:alpha val="40000"/>
                  </a:schemeClr>
                </a:outerShdw>
              </a:effectLst>
              <a:latin typeface="Century Gothic" panose="020B0502020202020204" pitchFamily="34" charset="0"/>
            </a:endParaRPr>
          </a:p>
          <a:p>
            <a:pPr lvl="1">
              <a:lnSpc>
                <a:spcPct val="100000"/>
              </a:lnSpc>
              <a:spcBef>
                <a:spcPts val="0"/>
              </a:spcBef>
            </a:pPr>
            <a:endParaRPr lang="en-GB" sz="1700" dirty="0">
              <a:solidFill>
                <a:srgbClr val="283593"/>
              </a:solidFill>
              <a:latin typeface="Century Gothic" panose="020B0502020202020204" pitchFamily="34" charset="0"/>
            </a:endParaRPr>
          </a:p>
          <a:p>
            <a:pPr marL="114300" algn="l">
              <a:spcBef>
                <a:spcPts val="0"/>
              </a:spcBef>
              <a:buClr>
                <a:srgbClr val="595959"/>
              </a:buClr>
              <a:defRPr/>
            </a:pPr>
            <a:r>
              <a:rPr lang="en-GB" sz="1600" b="1" dirty="0">
                <a:solidFill>
                  <a:srgbClr val="0070C0"/>
                </a:solidFill>
                <a:latin typeface="Century Gothic" panose="020B0502020202020204" pitchFamily="34" charset="0"/>
                <a:sym typeface="Nunito"/>
              </a:rPr>
              <a:t>Writing is assessed using evidence collected throughout Year 6. </a:t>
            </a:r>
          </a:p>
          <a:p>
            <a:pPr marL="114300" algn="l">
              <a:spcBef>
                <a:spcPts val="0"/>
              </a:spcBef>
              <a:buClr>
                <a:srgbClr val="595959"/>
              </a:buClr>
              <a:defRPr/>
            </a:pPr>
            <a:r>
              <a:rPr lang="en-GB" sz="1600" b="1" dirty="0">
                <a:solidFill>
                  <a:srgbClr val="0070C0"/>
                </a:solidFill>
                <a:latin typeface="Century Gothic" panose="020B0502020202020204" pitchFamily="34" charset="0"/>
                <a:sym typeface="Nunito"/>
              </a:rPr>
              <a:t>There is no Year 6 SATs writing test. </a:t>
            </a:r>
          </a:p>
        </p:txBody>
      </p:sp>
      <p:pic>
        <p:nvPicPr>
          <p:cNvPr id="9" name="Picture 4" descr="mayhill lines only"/>
          <p:cNvPicPr>
            <a:picLocks noChangeAspect="1" noChangeArrowheads="1"/>
          </p:cNvPicPr>
          <p:nvPr/>
        </p:nvPicPr>
        <p:blipFill>
          <a:blip r:embed="rId2" cstate="print"/>
          <a:srcRect/>
          <a:stretch>
            <a:fillRect/>
          </a:stretch>
        </p:blipFill>
        <p:spPr bwMode="auto">
          <a:xfrm>
            <a:off x="7859614" y="4241007"/>
            <a:ext cx="1168394" cy="800100"/>
          </a:xfrm>
          <a:prstGeom prst="rect">
            <a:avLst/>
          </a:prstGeom>
          <a:noFill/>
          <a:ln w="9525">
            <a:noFill/>
            <a:miter lim="800000"/>
            <a:headEnd/>
            <a:tailEnd/>
          </a:ln>
        </p:spPr>
      </p:pic>
      <p:pic>
        <p:nvPicPr>
          <p:cNvPr id="5" name="Picture 4">
            <a:extLst>
              <a:ext uri="{FF2B5EF4-FFF2-40B4-BE49-F238E27FC236}">
                <a16:creationId xmlns:a16="http://schemas.microsoft.com/office/drawing/2014/main" id="{927930D0-AA26-4F51-8D8D-3AABB6D02069}"/>
              </a:ext>
            </a:extLst>
          </p:cNvPr>
          <p:cNvPicPr>
            <a:picLocks noChangeAspect="1"/>
          </p:cNvPicPr>
          <p:nvPr/>
        </p:nvPicPr>
        <p:blipFill>
          <a:blip r:embed="rId3"/>
          <a:stretch>
            <a:fillRect/>
          </a:stretch>
        </p:blipFill>
        <p:spPr>
          <a:xfrm>
            <a:off x="4669854" y="758484"/>
            <a:ext cx="4162448" cy="4256466"/>
          </a:xfrm>
          <a:prstGeom prst="rect">
            <a:avLst/>
          </a:prstGeom>
        </p:spPr>
      </p:pic>
    </p:spTree>
    <p:extLst>
      <p:ext uri="{BB962C8B-B14F-4D97-AF65-F5344CB8AC3E}">
        <p14:creationId xmlns:p14="http://schemas.microsoft.com/office/powerpoint/2010/main" val="426766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a:xfrm>
            <a:off x="226208" y="65394"/>
            <a:ext cx="8520600" cy="434776"/>
          </a:xfrm>
        </p:spPr>
        <p:txBody>
          <a:bodyPr/>
          <a:lstStyle/>
          <a:p>
            <a:pPr algn="ctr"/>
            <a:r>
              <a:rPr lang="en-GB" sz="2800" b="1" dirty="0">
                <a:solidFill>
                  <a:srgbClr val="FF0000"/>
                </a:solidFill>
                <a:latin typeface="Century Gothic" panose="020B0502020202020204" pitchFamily="34" charset="0"/>
              </a:rPr>
              <a:t>Points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a:xfrm>
            <a:off x="311700" y="656963"/>
            <a:ext cx="8520600" cy="3829573"/>
          </a:xfrm>
        </p:spPr>
        <p:txBody>
          <a:bodyPr/>
          <a:lstStyle/>
          <a:p>
            <a:pPr marL="114300" indent="0">
              <a:buNone/>
            </a:pPr>
            <a:r>
              <a:rPr lang="en-GB" sz="1800" b="1" dirty="0">
                <a:solidFill>
                  <a:srgbClr val="283593"/>
                </a:solidFill>
                <a:latin typeface="Century Gothic" panose="020B0502020202020204" pitchFamily="34" charset="0"/>
              </a:rPr>
              <a:t>SATs focus on what children know about Maths and English. </a:t>
            </a:r>
          </a:p>
          <a:p>
            <a:pPr marL="114300" indent="0">
              <a:buNone/>
            </a:pPr>
            <a:r>
              <a:rPr lang="en-GB" sz="1800" dirty="0">
                <a:latin typeface="Century Gothic" panose="020B0502020202020204" pitchFamily="34" charset="0"/>
              </a:rPr>
              <a:t>They will not reflect how talented they are at science, geography, art, PE…, and they certainly won’t highlight all of their amazing personal characteristics.</a:t>
            </a:r>
          </a:p>
          <a:p>
            <a:pPr marL="114300" indent="0">
              <a:buNone/>
            </a:pPr>
            <a:endParaRPr lang="en-GB" sz="1800" dirty="0">
              <a:latin typeface="Century Gothic" panose="020B0502020202020204" pitchFamily="34" charset="0"/>
            </a:endParaRPr>
          </a:p>
          <a:p>
            <a:pPr marL="114300" indent="0">
              <a:buNone/>
            </a:pPr>
            <a:r>
              <a:rPr lang="en-GB" sz="1800" b="1" dirty="0">
                <a:solidFill>
                  <a:srgbClr val="283593"/>
                </a:solidFill>
                <a:latin typeface="Century Gothic" panose="020B0502020202020204" pitchFamily="34" charset="0"/>
              </a:rPr>
              <a:t>SATs don’t tell the whole story.</a:t>
            </a:r>
          </a:p>
          <a:p>
            <a:pPr marL="114300" indent="0">
              <a:buNone/>
            </a:pPr>
            <a:r>
              <a:rPr lang="en-GB" sz="1800" dirty="0">
                <a:latin typeface="Century Gothic" panose="020B0502020202020204" pitchFamily="34" charset="0"/>
              </a:rPr>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endParaRPr lang="en-GB" sz="1800" b="1" dirty="0">
              <a:latin typeface="Century Gothic" panose="020B0502020202020204" pitchFamily="34" charset="0"/>
            </a:endParaRPr>
          </a:p>
          <a:p>
            <a:pPr marL="114300" indent="0">
              <a:buNone/>
            </a:pPr>
            <a:r>
              <a:rPr lang="en-GB" sz="1800" b="1" dirty="0">
                <a:solidFill>
                  <a:srgbClr val="283593"/>
                </a:solidFill>
                <a:latin typeface="Century Gothic" panose="020B0502020202020204" pitchFamily="34" charset="0"/>
              </a:rPr>
              <a:t>SATs are only four days out of a whole Primary School career. </a:t>
            </a:r>
          </a:p>
          <a:p>
            <a:pPr marL="114300" indent="0">
              <a:buNone/>
            </a:pPr>
            <a:r>
              <a:rPr lang="en-GB" sz="1800" dirty="0">
                <a:latin typeface="Century Gothic" panose="020B0502020202020204" pitchFamily="34" charset="0"/>
              </a:rPr>
              <a:t>In reality, there’s one or two papers each day that last 30 to 60 minutes.</a:t>
            </a:r>
          </a:p>
          <a:p>
            <a:pPr marL="114300" indent="0">
              <a:buNone/>
            </a:pPr>
            <a:endParaRPr lang="en-GB" sz="1800" dirty="0">
              <a:solidFill>
                <a:srgbClr val="0070C0"/>
              </a:solidFill>
              <a:latin typeface="Century Gothic" panose="020B0502020202020204" pitchFamily="34" charset="0"/>
            </a:endParaRPr>
          </a:p>
          <a:p>
            <a:pPr marL="114300" indent="0">
              <a:buNone/>
            </a:pPr>
            <a:r>
              <a:rPr lang="en-GB" sz="1800" b="1" dirty="0">
                <a:solidFill>
                  <a:srgbClr val="0070C0"/>
                </a:solidFill>
                <a:latin typeface="Century Gothic" panose="020B0502020202020204" pitchFamily="34" charset="0"/>
              </a:rPr>
              <a:t>They don’t define the whole child </a:t>
            </a:r>
            <a:r>
              <a:rPr lang="en-GB" sz="1800" dirty="0">
                <a:solidFill>
                  <a:srgbClr val="0070C0"/>
                </a:solidFill>
                <a:latin typeface="Century Gothic" panose="020B0502020202020204" pitchFamily="34" charset="0"/>
              </a:rPr>
              <a:t>– we work hard to make the </a:t>
            </a:r>
          </a:p>
          <a:p>
            <a:pPr marL="114300" indent="0">
              <a:buNone/>
            </a:pPr>
            <a:r>
              <a:rPr lang="en-GB" sz="1800" dirty="0">
                <a:solidFill>
                  <a:srgbClr val="0070C0"/>
                </a:solidFill>
                <a:latin typeface="Century Gothic" panose="020B0502020202020204" pitchFamily="34" charset="0"/>
              </a:rPr>
              <a:t>children understand that SATs will not define their life in anyway.</a:t>
            </a:r>
            <a:endParaRPr lang="en-GB" sz="2000" dirty="0">
              <a:solidFill>
                <a:srgbClr val="0070C0"/>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3</a:t>
            </a:fld>
            <a:endParaRPr lang="en"/>
          </a:p>
        </p:txBody>
      </p:sp>
      <p:pic>
        <p:nvPicPr>
          <p:cNvPr id="5" name="Picture 4" descr="mayhill lines only"/>
          <p:cNvPicPr>
            <a:picLocks noChangeAspect="1" noChangeArrowheads="1"/>
          </p:cNvPicPr>
          <p:nvPr/>
        </p:nvPicPr>
        <p:blipFill>
          <a:blip r:embed="rId3"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16003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5445-334D-45C2-9C95-EBB334E07C05}"/>
              </a:ext>
            </a:extLst>
          </p:cNvPr>
          <p:cNvSpPr>
            <a:spLocks noGrp="1"/>
          </p:cNvSpPr>
          <p:nvPr>
            <p:ph type="title"/>
          </p:nvPr>
        </p:nvSpPr>
        <p:spPr/>
        <p:txBody>
          <a:bodyPr/>
          <a:lstStyle/>
          <a:p>
            <a:r>
              <a:rPr lang="en-GB" sz="2800" dirty="0">
                <a:solidFill>
                  <a:srgbClr val="FF0000"/>
                </a:solidFill>
              </a:rPr>
              <a:t>How are SATs used?</a:t>
            </a:r>
          </a:p>
        </p:txBody>
      </p:sp>
      <p:sp>
        <p:nvSpPr>
          <p:cNvPr id="3" name="Text Placeholder 2">
            <a:extLst>
              <a:ext uri="{FF2B5EF4-FFF2-40B4-BE49-F238E27FC236}">
                <a16:creationId xmlns:a16="http://schemas.microsoft.com/office/drawing/2014/main" id="{AA586ECB-3DFF-4181-AE14-BA93084B396A}"/>
              </a:ext>
            </a:extLst>
          </p:cNvPr>
          <p:cNvSpPr>
            <a:spLocks noGrp="1"/>
          </p:cNvSpPr>
          <p:nvPr>
            <p:ph type="body" idx="1"/>
          </p:nvPr>
        </p:nvSpPr>
        <p:spPr>
          <a:xfrm>
            <a:off x="311700" y="962607"/>
            <a:ext cx="8520600" cy="3829573"/>
          </a:xfrm>
        </p:spPr>
        <p:txBody>
          <a:bodyPr/>
          <a:lstStyle/>
          <a:p>
            <a:r>
              <a:rPr lang="en-GB" sz="2400" dirty="0">
                <a:latin typeface="Century Gothic" panose="020B0502020202020204" pitchFamily="34" charset="0"/>
              </a:rPr>
              <a:t>For the school, SATs are used to track progress from KS1 SATs papers taken in Year 2.</a:t>
            </a:r>
          </a:p>
          <a:p>
            <a:endParaRPr lang="en-GB" sz="2400" dirty="0">
              <a:latin typeface="Century Gothic" panose="020B0502020202020204" pitchFamily="34" charset="0"/>
            </a:endParaRPr>
          </a:p>
          <a:p>
            <a:r>
              <a:rPr lang="en-GB" sz="2400" dirty="0">
                <a:latin typeface="Century Gothic" panose="020B0502020202020204" pitchFamily="34" charset="0"/>
              </a:rPr>
              <a:t>Secondary Schools will use this data but a child’s SATs result do not determine which English and Maths sets they will be put in, as Secondary schools will also conduct their own test (CATs) within the first few weeks of year 7.</a:t>
            </a:r>
          </a:p>
          <a:p>
            <a:endParaRPr lang="en-GB" sz="2400" dirty="0">
              <a:latin typeface="Century Gothic" panose="020B0502020202020204" pitchFamily="34" charset="0"/>
            </a:endParaRPr>
          </a:p>
          <a:p>
            <a:r>
              <a:rPr lang="en-GB" sz="2400" dirty="0">
                <a:latin typeface="Century Gothic" panose="020B0502020202020204" pitchFamily="34" charset="0"/>
              </a:rPr>
              <a:t>Together, CATs and SATs data give them an idea of the child’s current attainment.</a:t>
            </a:r>
          </a:p>
        </p:txBody>
      </p:sp>
      <p:sp>
        <p:nvSpPr>
          <p:cNvPr id="4" name="Slide Number Placeholder 3">
            <a:extLst>
              <a:ext uri="{FF2B5EF4-FFF2-40B4-BE49-F238E27FC236}">
                <a16:creationId xmlns:a16="http://schemas.microsoft.com/office/drawing/2014/main" id="{C749A9B6-ED6F-4F74-AE0D-67DAA924A26E}"/>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Picture 4" descr="mayhill lines only">
            <a:extLst>
              <a:ext uri="{FF2B5EF4-FFF2-40B4-BE49-F238E27FC236}">
                <a16:creationId xmlns:a16="http://schemas.microsoft.com/office/drawing/2014/main" id="{1E664538-57C4-40FE-8DC1-A3085C6487F9}"/>
              </a:ext>
            </a:extLst>
          </p:cNvPr>
          <p:cNvPicPr>
            <a:picLocks noChangeAspect="1" noChangeArrowheads="1"/>
          </p:cNvPicPr>
          <p:nvPr/>
        </p:nvPicPr>
        <p:blipFill>
          <a:blip r:embed="rId2"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310577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50" y="207250"/>
            <a:ext cx="8803308" cy="434776"/>
          </a:xfrm>
        </p:spPr>
        <p:txBody>
          <a:bodyPr/>
          <a:lstStyle/>
          <a:p>
            <a:r>
              <a:rPr lang="en-GB" sz="2400" b="1" dirty="0">
                <a:solidFill>
                  <a:srgbClr val="FF0000"/>
                </a:solidFill>
                <a:latin typeface="Century Gothic" panose="020B0502020202020204" pitchFamily="34" charset="0"/>
              </a:rPr>
              <a:t>How are Mayhill helping to prepare the children for SATs?</a:t>
            </a:r>
          </a:p>
        </p:txBody>
      </p:sp>
      <p:sp>
        <p:nvSpPr>
          <p:cNvPr id="3" name="Text Placeholder 2"/>
          <p:cNvSpPr>
            <a:spLocks noGrp="1"/>
          </p:cNvSpPr>
          <p:nvPr>
            <p:ph type="body" idx="1"/>
          </p:nvPr>
        </p:nvSpPr>
        <p:spPr>
          <a:xfrm>
            <a:off x="311700" y="683913"/>
            <a:ext cx="8520600" cy="3829573"/>
          </a:xfrm>
        </p:spPr>
        <p:txBody>
          <a:bodyPr/>
          <a:lstStyle/>
          <a:p>
            <a:pPr marL="114300" indent="0">
              <a:buNone/>
            </a:pPr>
            <a:r>
              <a:rPr lang="en-GB" sz="2800" dirty="0">
                <a:latin typeface="Century Gothic" panose="020B0502020202020204" pitchFamily="34" charset="0"/>
              </a:rPr>
              <a:t>We try our best to give the clear message that </a:t>
            </a:r>
            <a:r>
              <a:rPr lang="en-GB" sz="2800" b="1" dirty="0">
                <a:latin typeface="Century Gothic" panose="020B0502020202020204" pitchFamily="34" charset="0"/>
              </a:rPr>
              <a:t>we just want to see them try their best</a:t>
            </a:r>
            <a:r>
              <a:rPr lang="en-GB" sz="2800" dirty="0">
                <a:latin typeface="Century Gothic" panose="020B0502020202020204" pitchFamily="34" charset="0"/>
              </a:rPr>
              <a:t>.</a:t>
            </a:r>
          </a:p>
          <a:p>
            <a:endParaRPr lang="en-GB" sz="2800" dirty="0">
              <a:latin typeface="Century Gothic" panose="020B0502020202020204" pitchFamily="34" charset="0"/>
            </a:endParaRPr>
          </a:p>
          <a:p>
            <a:pPr marL="114300" indent="0">
              <a:buNone/>
            </a:pPr>
            <a:r>
              <a:rPr lang="en-GB" sz="2400" b="1" dirty="0">
                <a:latin typeface="Century Gothic" panose="020B0502020202020204" pitchFamily="34" charset="0"/>
              </a:rPr>
              <a:t>Practice papers are completed leading up to SATs for:</a:t>
            </a:r>
          </a:p>
          <a:p>
            <a:r>
              <a:rPr lang="en-GB" sz="2400" dirty="0">
                <a:latin typeface="Century Gothic" panose="020B0502020202020204" pitchFamily="34" charset="0"/>
              </a:rPr>
              <a:t>Teachers to see gaps in knowledge/skills to </a:t>
            </a:r>
            <a:r>
              <a:rPr lang="en-GB" sz="2400" b="1" dirty="0">
                <a:latin typeface="Century Gothic" panose="020B0502020202020204" pitchFamily="34" charset="0"/>
              </a:rPr>
              <a:t>inform our teaching</a:t>
            </a:r>
          </a:p>
          <a:p>
            <a:r>
              <a:rPr lang="en-GB" sz="2400" dirty="0">
                <a:latin typeface="Century Gothic" panose="020B0502020202020204" pitchFamily="34" charset="0"/>
              </a:rPr>
              <a:t>To </a:t>
            </a:r>
            <a:r>
              <a:rPr lang="en-GB" sz="2400" b="1" dirty="0">
                <a:latin typeface="Century Gothic" panose="020B0502020202020204" pitchFamily="34" charset="0"/>
              </a:rPr>
              <a:t>practise test conditions </a:t>
            </a:r>
            <a:r>
              <a:rPr lang="en-GB" sz="2400" dirty="0">
                <a:latin typeface="Century Gothic" panose="020B0502020202020204" pitchFamily="34" charset="0"/>
              </a:rPr>
              <a:t>– we want the children to be aware of expectations and therefore less worried about what will happen on the day.</a:t>
            </a:r>
          </a:p>
          <a:p>
            <a:r>
              <a:rPr lang="en-GB" sz="2400" dirty="0">
                <a:latin typeface="Century Gothic" panose="020B0502020202020204" pitchFamily="34" charset="0"/>
              </a:rPr>
              <a:t>To </a:t>
            </a:r>
            <a:r>
              <a:rPr lang="en-GB" sz="2400" b="1" dirty="0">
                <a:latin typeface="Century Gothic" panose="020B0502020202020204" pitchFamily="34" charset="0"/>
              </a:rPr>
              <a:t>share progress with the children </a:t>
            </a:r>
            <a:r>
              <a:rPr lang="en-GB" sz="2400" dirty="0">
                <a:latin typeface="Century Gothic" panose="020B0502020202020204" pitchFamily="34" charset="0"/>
              </a:rPr>
              <a:t>– one more mark </a:t>
            </a:r>
          </a:p>
          <a:p>
            <a:pPr marL="114300" indent="0">
              <a:buNone/>
            </a:pPr>
            <a:r>
              <a:rPr lang="en-GB" sz="2400" dirty="0">
                <a:latin typeface="Century Gothic" panose="020B0502020202020204" pitchFamily="34" charset="0"/>
              </a:rPr>
              <a:t>    than last time is celebrated.</a:t>
            </a:r>
          </a:p>
        </p:txBody>
      </p:sp>
      <p:sp>
        <p:nvSpPr>
          <p:cNvPr id="4" name="Slide Number Placeholder 3"/>
          <p:cNvSpPr>
            <a:spLocks noGrp="1"/>
          </p:cNvSpPr>
          <p:nvPr>
            <p:ph type="sldNum" idx="12"/>
          </p:nvPr>
        </p:nvSpPr>
        <p:spPr/>
        <p:txBody>
          <a:bodyPr/>
          <a:lstStyle/>
          <a:p>
            <a:fld id="{00000000-1234-1234-1234-123412341234}" type="slidenum">
              <a:rPr lang="en" smtClean="0"/>
              <a:pPr/>
              <a:t>5</a:t>
            </a:fld>
            <a:endParaRPr lang="en"/>
          </a:p>
        </p:txBody>
      </p:sp>
      <p:pic>
        <p:nvPicPr>
          <p:cNvPr id="5" name="Picture 4" descr="mayhill lines only"/>
          <p:cNvPicPr>
            <a:picLocks noChangeAspect="1" noChangeArrowheads="1"/>
          </p:cNvPicPr>
          <p:nvPr/>
        </p:nvPicPr>
        <p:blipFill>
          <a:blip r:embed="rId2"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327621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a:xfrm>
            <a:off x="149859" y="92246"/>
            <a:ext cx="8520600" cy="434776"/>
          </a:xfrm>
        </p:spPr>
        <p:txBody>
          <a:bodyPr/>
          <a:lstStyle/>
          <a:p>
            <a:r>
              <a:rPr lang="en-GB" sz="2400" b="1" dirty="0">
                <a:latin typeface="Century Gothic" panose="020B0502020202020204" pitchFamily="34" charset="0"/>
              </a:rPr>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149859" y="656963"/>
            <a:ext cx="8871299" cy="3829573"/>
          </a:xfrm>
        </p:spPr>
        <p:txBody>
          <a:bodyPr/>
          <a:lstStyle/>
          <a:p>
            <a:r>
              <a:rPr lang="en-GB" sz="2400" dirty="0">
                <a:latin typeface="Century Gothic" panose="020B0502020202020204" pitchFamily="34" charset="0"/>
              </a:rPr>
              <a:t>During normal school hours, under exam conditions. </a:t>
            </a:r>
          </a:p>
          <a:p>
            <a:endParaRPr lang="en-GB" sz="2400" dirty="0">
              <a:latin typeface="Century Gothic" panose="020B0502020202020204" pitchFamily="34" charset="0"/>
            </a:endParaRPr>
          </a:p>
          <a:p>
            <a:r>
              <a:rPr lang="en-GB" sz="2400" dirty="0">
                <a:latin typeface="Century Gothic" panose="020B0502020202020204" pitchFamily="34" charset="0"/>
              </a:rPr>
              <a:t>Children are not allowed to talk to each other from the moment the assessments are handed out until they are collected at the end of the test - we practise this so the children are well practised and know the expectations.</a:t>
            </a:r>
          </a:p>
          <a:p>
            <a:pPr marL="114300" indent="0">
              <a:buNone/>
            </a:pPr>
            <a:endParaRPr lang="en-GB" sz="2400" dirty="0">
              <a:latin typeface="Century Gothic" panose="020B0502020202020204" pitchFamily="34" charset="0"/>
            </a:endParaRPr>
          </a:p>
          <a:p>
            <a:r>
              <a:rPr lang="en-GB" sz="2400" dirty="0">
                <a:latin typeface="Century Gothic" panose="020B0502020202020204" pitchFamily="34" charset="0"/>
              </a:rPr>
              <a:t>After the tests are completed, the papers are sent away to be marked </a:t>
            </a:r>
            <a:r>
              <a:rPr lang="en-GB" sz="2400" dirty="0">
                <a:solidFill>
                  <a:srgbClr val="283593"/>
                </a:solidFill>
                <a:latin typeface="Century Gothic" panose="020B0502020202020204" pitchFamily="34" charset="0"/>
              </a:rPr>
              <a:t>externally</a:t>
            </a:r>
            <a:r>
              <a:rPr lang="en-GB" sz="2400" dirty="0">
                <a:latin typeface="Century Gothic" panose="020B0502020202020204" pitchFamily="34" charset="0"/>
              </a:rPr>
              <a:t>. </a:t>
            </a:r>
          </a:p>
          <a:p>
            <a:endParaRPr lang="en-GB" sz="2400" dirty="0">
              <a:latin typeface="Century Gothic" panose="020B0502020202020204" pitchFamily="34" charset="0"/>
            </a:endParaRPr>
          </a:p>
          <a:p>
            <a:r>
              <a:rPr lang="en-GB" sz="2400" dirty="0">
                <a:latin typeface="Century Gothic" panose="020B0502020202020204" pitchFamily="34" charset="0"/>
              </a:rPr>
              <a:t>The results are then sent to the school in July and shortly after, to you. </a:t>
            </a:r>
          </a:p>
          <a:p>
            <a:endParaRPr lang="en-GB" dirty="0"/>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Picture 4" descr="mayhill lines only"/>
          <p:cNvPicPr>
            <a:picLocks noChangeAspect="1" noChangeArrowheads="1"/>
          </p:cNvPicPr>
          <p:nvPr/>
        </p:nvPicPr>
        <p:blipFill>
          <a:blip r:embed="rId3"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a:xfrm>
            <a:off x="226208" y="510148"/>
            <a:ext cx="8917792" cy="434776"/>
          </a:xfrm>
        </p:spPr>
        <p:txBody>
          <a:bodyPr/>
          <a:lstStyle/>
          <a:p>
            <a:r>
              <a:rPr lang="en-GB" sz="2400" dirty="0">
                <a:latin typeface="Century Gothic" panose="020B0502020202020204" pitchFamily="34" charset="0"/>
              </a:rPr>
              <a:t>Grammar, Punctuation and Spelling: Paper 1 (GPS) </a:t>
            </a:r>
            <a:r>
              <a:rPr lang="en-GB" sz="2400" dirty="0">
                <a:solidFill>
                  <a:srgbClr val="FF0000"/>
                </a:solidFill>
                <a:latin typeface="Century Gothic" panose="020B0502020202020204" pitchFamily="34" charset="0"/>
              </a:rPr>
              <a:t>45 mins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1030444"/>
            <a:ext cx="8520600" cy="3829573"/>
          </a:xfrm>
        </p:spPr>
        <p:txBody>
          <a:bodyPr/>
          <a:lstStyle/>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This test focuses on:</a:t>
            </a:r>
          </a:p>
          <a:p>
            <a:r>
              <a:rPr lang="en-GB" dirty="0">
                <a:solidFill>
                  <a:srgbClr val="283593"/>
                </a:solidFill>
                <a:latin typeface="Century Gothic" panose="020B0502020202020204" pitchFamily="34" charset="0"/>
              </a:rPr>
              <a:t>Grammatical terms/ word classes;</a:t>
            </a:r>
          </a:p>
          <a:p>
            <a:r>
              <a:rPr lang="en-GB" dirty="0">
                <a:solidFill>
                  <a:srgbClr val="283593"/>
                </a:solidFill>
                <a:latin typeface="Century Gothic" panose="020B0502020202020204" pitchFamily="34" charset="0"/>
              </a:rPr>
              <a:t>Functions of sentences;</a:t>
            </a:r>
          </a:p>
          <a:p>
            <a:r>
              <a:rPr lang="en-GB" dirty="0">
                <a:solidFill>
                  <a:srgbClr val="283593"/>
                </a:solidFill>
                <a:latin typeface="Century Gothic" panose="020B0502020202020204" pitchFamily="34" charset="0"/>
              </a:rPr>
              <a:t>Combining words, phrases and clauses;</a:t>
            </a:r>
          </a:p>
          <a:p>
            <a:r>
              <a:rPr lang="en-GB" dirty="0">
                <a:solidFill>
                  <a:srgbClr val="283593"/>
                </a:solidFill>
                <a:latin typeface="Century Gothic" panose="020B0502020202020204" pitchFamily="34" charset="0"/>
              </a:rPr>
              <a:t>Verb forms, tenses and consistency;</a:t>
            </a:r>
          </a:p>
          <a:p>
            <a:r>
              <a:rPr lang="en-GB" dirty="0">
                <a:solidFill>
                  <a:srgbClr val="283593"/>
                </a:solidFill>
                <a:latin typeface="Century Gothic" panose="020B0502020202020204" pitchFamily="34" charset="0"/>
              </a:rPr>
              <a:t>Punctuation;</a:t>
            </a:r>
          </a:p>
          <a:p>
            <a:r>
              <a:rPr lang="en-GB" dirty="0">
                <a:solidFill>
                  <a:srgbClr val="283593"/>
                </a:solidFill>
                <a:latin typeface="Century Gothic" panose="020B0502020202020204" pitchFamily="34" charset="0"/>
              </a:rPr>
              <a:t>Vocabulary;</a:t>
            </a:r>
          </a:p>
          <a:p>
            <a:r>
              <a:rPr lang="en-GB" dirty="0">
                <a:solidFill>
                  <a:srgbClr val="283593"/>
                </a:solidFill>
                <a:latin typeface="Century Gothic" panose="020B0502020202020204" pitchFamily="34" charset="0"/>
              </a:rPr>
              <a:t>Standard English and formality.</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This test requires a range of answer types but does not require longer formal answers  – lots of matching, circling and multiple choice.</a:t>
            </a:r>
          </a:p>
          <a:p>
            <a:pPr marL="114300" indent="0">
              <a:buNone/>
            </a:pPr>
            <a:endParaRPr lang="en-GB" dirty="0">
              <a:latin typeface="Century Gothic" panose="020B0502020202020204" pitchFamily="34" charset="0"/>
            </a:endParaRPr>
          </a:p>
          <a:p>
            <a:pPr marL="114300" indent="0">
              <a:buNone/>
            </a:pPr>
            <a:r>
              <a:rPr lang="en-GB" dirty="0">
                <a:solidFill>
                  <a:srgbClr val="FF0000"/>
                </a:solidFill>
                <a:latin typeface="Century Gothic" panose="020B0502020202020204" pitchFamily="34" charset="0"/>
              </a:rPr>
              <a:t>We ARE allowed to read out questions to the children IF the children ask – please </a:t>
            </a:r>
          </a:p>
          <a:p>
            <a:pPr marL="114300" indent="0">
              <a:buNone/>
            </a:pPr>
            <a:r>
              <a:rPr lang="en-GB" dirty="0">
                <a:solidFill>
                  <a:srgbClr val="FF0000"/>
                </a:solidFill>
                <a:latin typeface="Century Gothic" panose="020B0502020202020204" pitchFamily="34" charset="0"/>
              </a:rPr>
              <a:t>encourage them to do so as this is helps them to process the question.</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
        <p:nvSpPr>
          <p:cNvPr id="5" name="Rectangle 4"/>
          <p:cNvSpPr/>
          <p:nvPr/>
        </p:nvSpPr>
        <p:spPr>
          <a:xfrm>
            <a:off x="7476097" y="18574"/>
            <a:ext cx="1544012" cy="523220"/>
          </a:xfrm>
          <a:prstGeom prst="rect">
            <a:avLst/>
          </a:prstGeom>
        </p:spPr>
        <p:txBody>
          <a:bodyPr wrap="none">
            <a:spAutoFit/>
          </a:bodyPr>
          <a:lstStyle/>
          <a:p>
            <a:r>
              <a:rPr lang="en-GB" sz="2800" b="1" dirty="0"/>
              <a:t>Monday</a:t>
            </a:r>
          </a:p>
        </p:txBody>
      </p:sp>
      <p:pic>
        <p:nvPicPr>
          <p:cNvPr id="6" name="Picture 5" descr="mayhill lines only"/>
          <p:cNvPicPr>
            <a:picLocks noChangeAspect="1" noChangeArrowheads="1"/>
          </p:cNvPicPr>
          <p:nvPr/>
        </p:nvPicPr>
        <p:blipFill>
          <a:blip r:embed="rId3"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b="1" dirty="0">
                <a:latin typeface="Century Gothic" panose="020B0502020202020204" pitchFamily="34" charset="0"/>
              </a:rPr>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636223"/>
            <a:ext cx="8520600" cy="1019160"/>
          </a:xfrm>
        </p:spPr>
        <p:txBody>
          <a:bodyPr/>
          <a:lstStyle/>
          <a:p>
            <a:pPr marL="114300" indent="0">
              <a:buNone/>
            </a:pPr>
            <a:r>
              <a:rPr lang="en-GB" dirty="0">
                <a:latin typeface="Century Gothic" panose="020B0502020202020204" pitchFamily="34" charset="0"/>
              </a:rPr>
              <a:t>Paper 2 is a shorter paper that focuses solely on spellings – it is not a test of speed, we wait for all children to be ready before moving to the next spelling. </a:t>
            </a:r>
          </a:p>
          <a:p>
            <a:pPr marL="114300" indent="0">
              <a:buNone/>
            </a:pPr>
            <a:endParaRPr lang="en-GB" dirty="0"/>
          </a:p>
          <a:p>
            <a:pPr marL="114300" indent="0">
              <a:buNone/>
            </a:pPr>
            <a:r>
              <a:rPr lang="en-GB" dirty="0">
                <a:latin typeface="Century Gothic" panose="020B0502020202020204" pitchFamily="34" charset="0"/>
              </a:rPr>
              <a:t>Example questions:               </a:t>
            </a:r>
            <a:r>
              <a:rPr lang="en-GB" b="1" dirty="0">
                <a:solidFill>
                  <a:srgbClr val="FF0000"/>
                </a:solidFill>
                <a:latin typeface="Century Gothic" panose="020B0502020202020204" pitchFamily="34" charset="0"/>
              </a:rPr>
              <a:t>Mixture of 3/4 and 5/6 spellings but not limited to them.</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
        <p:nvSpPr>
          <p:cNvPr id="5" name="Rectangle 4"/>
          <p:cNvSpPr/>
          <p:nvPr/>
        </p:nvSpPr>
        <p:spPr>
          <a:xfrm>
            <a:off x="7037063" y="72802"/>
            <a:ext cx="1544012" cy="523220"/>
          </a:xfrm>
          <a:prstGeom prst="rect">
            <a:avLst/>
          </a:prstGeom>
        </p:spPr>
        <p:txBody>
          <a:bodyPr wrap="none">
            <a:spAutoFit/>
          </a:bodyPr>
          <a:lstStyle/>
          <a:p>
            <a:r>
              <a:rPr lang="en-GB" sz="2800" b="1" dirty="0"/>
              <a:t>Monday</a:t>
            </a:r>
          </a:p>
        </p:txBody>
      </p:sp>
      <p:pic>
        <p:nvPicPr>
          <p:cNvPr id="10" name="Picture 9" descr="mayhill lines only"/>
          <p:cNvPicPr>
            <a:picLocks noChangeAspect="1" noChangeArrowheads="1"/>
          </p:cNvPicPr>
          <p:nvPr/>
        </p:nvPicPr>
        <p:blipFill>
          <a:blip r:embed="rId5" cstate="print"/>
          <a:srcRect/>
          <a:stretch>
            <a:fillRect/>
          </a:stretch>
        </p:blipFill>
        <p:spPr bwMode="auto">
          <a:xfrm>
            <a:off x="7663906" y="4113436"/>
            <a:ext cx="1168394" cy="800100"/>
          </a:xfrm>
          <a:prstGeom prst="rect">
            <a:avLst/>
          </a:prstGeom>
          <a:noFill/>
          <a:ln w="9525">
            <a:noFill/>
            <a:miter lim="800000"/>
            <a:headEnd/>
            <a:tailEnd/>
          </a:ln>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pPr algn="ctr"/>
            <a:r>
              <a:rPr lang="en-GB" sz="2800" dirty="0">
                <a:latin typeface="Century Gothic" panose="020B0502020202020204" pitchFamily="34" charset="0"/>
              </a:rPr>
              <a:t>Reading:</a:t>
            </a:r>
            <a:r>
              <a:rPr lang="en-GB" sz="2800" dirty="0"/>
              <a:t>						 </a:t>
            </a:r>
            <a:r>
              <a:rPr lang="en-GB" sz="2800" b="1" dirty="0"/>
              <a:t>Tuesday</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latin typeface="Century Gothic" panose="020B0502020202020204" pitchFamily="34" charset="0"/>
              </a:rPr>
              <a:t>There is one reading test that lasts for </a:t>
            </a:r>
            <a:r>
              <a:rPr lang="en-GB" dirty="0">
                <a:solidFill>
                  <a:srgbClr val="283593"/>
                </a:solidFill>
                <a:latin typeface="Century Gothic" panose="020B0502020202020204" pitchFamily="34" charset="0"/>
              </a:rPr>
              <a:t>60 minutes</a:t>
            </a:r>
            <a:r>
              <a:rPr lang="en-GB" dirty="0">
                <a:latin typeface="Century Gothic" panose="020B0502020202020204" pitchFamily="34" charset="0"/>
              </a:rPr>
              <a:t>. </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latin typeface="Century Gothic" panose="020B0502020202020204" pitchFamily="34" charset="0"/>
              </a:rPr>
              <a:t>non-fiction, fiction and/ or poetry</a:t>
            </a:r>
            <a:r>
              <a:rPr lang="en-GB" dirty="0">
                <a:latin typeface="Century Gothic" panose="020B0502020202020204" pitchFamily="34" charset="0"/>
              </a:rPr>
              <a:t>. </a:t>
            </a:r>
          </a:p>
          <a:p>
            <a:pPr marL="114300" indent="0">
              <a:buNone/>
            </a:pPr>
            <a:endParaRPr lang="en-GB" sz="1000" dirty="0">
              <a:latin typeface="Century Gothic" panose="020B0502020202020204" pitchFamily="34" charset="0"/>
            </a:endParaRPr>
          </a:p>
          <a:p>
            <a:pPr marL="114300" indent="0">
              <a:buNone/>
            </a:pPr>
            <a:r>
              <a:rPr lang="en-GB" dirty="0">
                <a:latin typeface="Century Gothic" panose="020B0502020202020204" pitchFamily="34" charset="0"/>
              </a:rPr>
              <a:t>The test covers the following areas (known as Content Domains): </a:t>
            </a:r>
          </a:p>
          <a:p>
            <a:r>
              <a:rPr lang="en-GB" sz="1400" dirty="0">
                <a:solidFill>
                  <a:srgbClr val="283593"/>
                </a:solidFill>
                <a:latin typeface="Century Gothic" panose="020B0502020202020204" pitchFamily="34" charset="0"/>
              </a:rPr>
              <a:t>Give/ explain the meaning of words in context;</a:t>
            </a:r>
          </a:p>
          <a:p>
            <a:r>
              <a:rPr lang="en-GB" sz="1400" dirty="0">
                <a:solidFill>
                  <a:srgbClr val="283593"/>
                </a:solidFill>
                <a:latin typeface="Century Gothic" panose="020B0502020202020204" pitchFamily="34" charset="0"/>
              </a:rPr>
              <a:t>Retrieve and record information/ identify key details from fiction and non-fiction;</a:t>
            </a:r>
          </a:p>
          <a:p>
            <a:r>
              <a:rPr lang="en-GB" sz="1400" dirty="0">
                <a:solidFill>
                  <a:srgbClr val="283593"/>
                </a:solidFill>
                <a:latin typeface="Century Gothic" panose="020B0502020202020204" pitchFamily="34" charset="0"/>
              </a:rPr>
              <a:t>Summarise main ideas from more than one paragraph;</a:t>
            </a:r>
          </a:p>
          <a:p>
            <a:r>
              <a:rPr lang="en-GB" sz="1400" dirty="0">
                <a:solidFill>
                  <a:srgbClr val="283593"/>
                </a:solidFill>
                <a:latin typeface="Century Gothic" panose="020B0502020202020204" pitchFamily="34" charset="0"/>
              </a:rPr>
              <a:t>Make inferences from the text/ explain and justify inferences with evidence from the text;</a:t>
            </a:r>
          </a:p>
          <a:p>
            <a:r>
              <a:rPr lang="en-GB" sz="1400" dirty="0">
                <a:solidFill>
                  <a:srgbClr val="283593"/>
                </a:solidFill>
                <a:latin typeface="Century Gothic" panose="020B0502020202020204" pitchFamily="34" charset="0"/>
              </a:rPr>
              <a:t>Predict what might happen from details stated and implied;</a:t>
            </a:r>
          </a:p>
          <a:p>
            <a:r>
              <a:rPr lang="en-GB" sz="1400" dirty="0">
                <a:solidFill>
                  <a:srgbClr val="283593"/>
                </a:solidFill>
                <a:latin typeface="Century Gothic" panose="020B0502020202020204" pitchFamily="34" charset="0"/>
              </a:rPr>
              <a:t>Identify/ explain how information/ narrative content is related and contributes to meaning as a whole; </a:t>
            </a:r>
          </a:p>
          <a:p>
            <a:r>
              <a:rPr lang="en-GB" sz="1400" dirty="0">
                <a:solidFill>
                  <a:srgbClr val="283593"/>
                </a:solidFill>
                <a:latin typeface="Century Gothic" panose="020B0502020202020204" pitchFamily="34" charset="0"/>
              </a:rPr>
              <a:t>Identify/ explain how meaning is enhanced through choice of words and phrases;</a:t>
            </a:r>
          </a:p>
          <a:p>
            <a:r>
              <a:rPr lang="en-GB" sz="1400" dirty="0">
                <a:solidFill>
                  <a:srgbClr val="283593"/>
                </a:solidFill>
                <a:latin typeface="Century Gothic" panose="020B0502020202020204" pitchFamily="34" charset="0"/>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descr="mayhill lines only"/>
          <p:cNvPicPr>
            <a:picLocks noChangeAspect="1" noChangeArrowheads="1"/>
          </p:cNvPicPr>
          <p:nvPr/>
        </p:nvPicPr>
        <p:blipFill>
          <a:blip r:embed="rId2" cstate="print"/>
          <a:srcRect/>
          <a:stretch>
            <a:fillRect/>
          </a:stretch>
        </p:blipFill>
        <p:spPr bwMode="auto">
          <a:xfrm>
            <a:off x="7663906" y="4113436"/>
            <a:ext cx="1168394" cy="800100"/>
          </a:xfrm>
          <a:prstGeom prst="rect">
            <a:avLst/>
          </a:prstGeom>
          <a:noFill/>
          <a:ln w="9525">
            <a:noFill/>
            <a:miter lim="800000"/>
            <a:headEnd/>
            <a:tailEnd/>
          </a:ln>
        </p:spPr>
      </p:pic>
      <p:sp>
        <p:nvSpPr>
          <p:cNvPr id="7" name="TextBox 6">
            <a:extLst>
              <a:ext uri="{FF2B5EF4-FFF2-40B4-BE49-F238E27FC236}">
                <a16:creationId xmlns:a16="http://schemas.microsoft.com/office/drawing/2014/main" id="{D9480FCC-B5DD-437E-ADFE-3A159B05E570}"/>
              </a:ext>
            </a:extLst>
          </p:cNvPr>
          <p:cNvSpPr txBox="1"/>
          <p:nvPr/>
        </p:nvSpPr>
        <p:spPr>
          <a:xfrm>
            <a:off x="122842" y="4348931"/>
            <a:ext cx="8254784" cy="707886"/>
          </a:xfrm>
          <a:prstGeom prst="rect">
            <a:avLst/>
          </a:prstGeom>
          <a:noFill/>
        </p:spPr>
        <p:txBody>
          <a:bodyPr wrap="square">
            <a:spAutoFit/>
          </a:bodyPr>
          <a:lstStyle/>
          <a:p>
            <a:pPr marL="114300" indent="0">
              <a:buNone/>
            </a:pPr>
            <a:r>
              <a:rPr lang="en-GB" sz="2000" b="1" dirty="0">
                <a:solidFill>
                  <a:srgbClr val="FF0000"/>
                </a:solidFill>
                <a:latin typeface="Century Gothic" panose="020B0502020202020204" pitchFamily="34" charset="0"/>
              </a:rPr>
              <a:t>We are NOT allowed to read any of the Reading paper test materials/questions to the children</a:t>
            </a:r>
            <a:r>
              <a:rPr lang="en-GB" dirty="0">
                <a:solidFill>
                  <a:srgbClr val="FF0000"/>
                </a:solidFill>
              </a:rPr>
              <a:t>.</a:t>
            </a:r>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TotalTime>
  <Words>1716</Words>
  <Application>Microsoft Office PowerPoint</Application>
  <PresentationFormat>On-screen Show (16:9)</PresentationFormat>
  <Paragraphs>151</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 Light</vt:lpstr>
      <vt:lpstr>Century Gothic</vt:lpstr>
      <vt:lpstr>Arial</vt:lpstr>
      <vt:lpstr>Nunito Sans SemiBold</vt:lpstr>
      <vt:lpstr>Nunito</vt:lpstr>
      <vt:lpstr>Calibri</vt:lpstr>
      <vt:lpstr>Office Theme</vt:lpstr>
      <vt:lpstr>  Mayhill Junior School  Year 6 SATs 2024 Presentation for Parents, Carers &amp; Guardians</vt:lpstr>
      <vt:lpstr>PowerPoint Presentation</vt:lpstr>
      <vt:lpstr>Points to remember about SATs</vt:lpstr>
      <vt:lpstr>How are SATs used?</vt:lpstr>
      <vt:lpstr>How are Mayhill helping to prepare the children for SATs?</vt:lpstr>
      <vt:lpstr>When and how the SATs are completed?</vt:lpstr>
      <vt:lpstr>Grammar, Punctuation and Spelling: Paper 1 (GPS) 45 mins</vt:lpstr>
      <vt:lpstr>Grammar, Punctuation and Spelling: Paper 2 (spelling)</vt:lpstr>
      <vt:lpstr>Reading:       Tuesday</vt:lpstr>
      <vt:lpstr>Maths Paper 1 out of 3 (Arithmetic)               Wednesday</vt:lpstr>
      <vt:lpstr>Maths Papers 2              (Reasoning)         Wednesday  Maths Paper 3                      (Reasoning)         Thursday</vt:lpstr>
      <vt:lpstr>Supporting your child in preparing for the SATs</vt:lpstr>
      <vt:lpstr>What to do if you are worried about your child in the run  up to SATs</vt:lpstr>
      <vt:lpstr>Mayhill Junior School  Year 6 SATs 2024 Presentation for Parents, Carers &amp; Guardians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Lizzy McLaughlin</dc:creator>
  <cp:lastModifiedBy>L McLaughlin</cp:lastModifiedBy>
  <cp:revision>31</cp:revision>
  <cp:lastPrinted>2023-03-16T10:08:39Z</cp:lastPrinted>
  <dcterms:modified xsi:type="dcterms:W3CDTF">2024-02-27T15:25:33Z</dcterms:modified>
</cp:coreProperties>
</file>