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ear Six" initials="YS" lastIdx="1" clrIdx="0">
    <p:extLst>
      <p:ext uri="{19B8F6BF-5375-455C-9EA6-DF929625EA0E}">
        <p15:presenceInfo xmlns:p15="http://schemas.microsoft.com/office/powerpoint/2012/main" userId="S-1-5-21-818650280-3279578926-3198837831-11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FE0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62" d="100"/>
          <a:sy n="62" d="100"/>
        </p:scale>
        <p:origin x="79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4-01-23T13:40:35.438" idx="1">
    <p:pos x="10" y="10"/>
    <p:text/>
    <p:extLst>
      <p:ext uri="{C676402C-5697-4E1C-873F-D02D1690AC5C}">
        <p15:threadingInfo xmlns:p15="http://schemas.microsoft.com/office/powerpoint/2012/main" timeZoneBias="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4BF65AA-B1E4-491A-803E-38C3AD21ABC6}" type="datetimeFigureOut">
              <a:rPr lang="en-GB" smtClean="0"/>
              <a:t>29/01/2024</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97AEE37-54C3-49AA-92F2-D408C8352836}" type="slidenum">
              <a:rPr lang="en-GB" smtClean="0"/>
              <a:t>‹#›</a:t>
            </a:fld>
            <a:endParaRPr lang="en-GB"/>
          </a:p>
        </p:txBody>
      </p:sp>
    </p:spTree>
    <p:extLst>
      <p:ext uri="{BB962C8B-B14F-4D97-AF65-F5344CB8AC3E}">
        <p14:creationId xmlns:p14="http://schemas.microsoft.com/office/powerpoint/2010/main" val="632522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All of us say it in an Australian/ American accent.</a:t>
            </a:r>
          </a:p>
        </p:txBody>
      </p:sp>
      <p:sp>
        <p:nvSpPr>
          <p:cNvPr id="4" name="Slide Number Placeholder 3"/>
          <p:cNvSpPr>
            <a:spLocks noGrp="1"/>
          </p:cNvSpPr>
          <p:nvPr>
            <p:ph type="sldNum" sz="quarter" idx="5"/>
          </p:nvPr>
        </p:nvSpPr>
        <p:spPr/>
        <p:txBody>
          <a:bodyPr/>
          <a:lstStyle/>
          <a:p>
            <a:fld id="{D97AEE37-54C3-49AA-92F2-D408C8352836}" type="slidenum">
              <a:rPr lang="en-GB" smtClean="0"/>
              <a:t>1</a:t>
            </a:fld>
            <a:endParaRPr lang="en-GB"/>
          </a:p>
        </p:txBody>
      </p:sp>
    </p:spTree>
    <p:extLst>
      <p:ext uri="{BB962C8B-B14F-4D97-AF65-F5344CB8AC3E}">
        <p14:creationId xmlns:p14="http://schemas.microsoft.com/office/powerpoint/2010/main" val="3209184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Each of us say one of the </a:t>
            </a:r>
            <a:r>
              <a:rPr lang="en-GB" dirty="0" err="1"/>
              <a:t>paragraghs</a:t>
            </a:r>
            <a:r>
              <a:rPr lang="en-GB" dirty="0"/>
              <a:t>.</a:t>
            </a:r>
          </a:p>
          <a:p>
            <a:r>
              <a:rPr lang="en-GB" sz="1200" dirty="0"/>
              <a:t>Alongside the Indus Valley is the Himalayas that is a major mountain. – </a:t>
            </a:r>
            <a:r>
              <a:rPr lang="en-GB" sz="1200" dirty="0" err="1"/>
              <a:t>Keyano</a:t>
            </a:r>
            <a:r>
              <a:rPr lang="en-GB" sz="1200" dirty="0"/>
              <a:t> says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The Indus Valley came to existence about 4500 years ago  in what is now Pakistan and Western India. – Bea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It is very hot in the Indus Valley. Due to the hotness the Indus River – one of their major rivers -, which has many benefits but sometimes washes them away,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 dried up around 4200 years ago. – Nyla  </a:t>
            </a:r>
          </a:p>
          <a:p>
            <a:endParaRPr lang="en-GB" dirty="0"/>
          </a:p>
        </p:txBody>
      </p:sp>
      <p:sp>
        <p:nvSpPr>
          <p:cNvPr id="4" name="Slide Number Placeholder 3"/>
          <p:cNvSpPr>
            <a:spLocks noGrp="1"/>
          </p:cNvSpPr>
          <p:nvPr>
            <p:ph type="sldNum" sz="quarter" idx="5"/>
          </p:nvPr>
        </p:nvSpPr>
        <p:spPr/>
        <p:txBody>
          <a:bodyPr/>
          <a:lstStyle/>
          <a:p>
            <a:fld id="{D97AEE37-54C3-49AA-92F2-D408C8352836}" type="slidenum">
              <a:rPr lang="en-GB" smtClean="0"/>
              <a:t>2</a:t>
            </a:fld>
            <a:endParaRPr lang="en-GB"/>
          </a:p>
        </p:txBody>
      </p:sp>
    </p:spTree>
    <p:extLst>
      <p:ext uri="{BB962C8B-B14F-4D97-AF65-F5344CB8AC3E}">
        <p14:creationId xmlns:p14="http://schemas.microsoft.com/office/powerpoint/2010/main" val="216977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Indus Valley ancient civilization declined around 1800 BC. – </a:t>
            </a:r>
            <a:r>
              <a:rPr lang="en-US" sz="1200" dirty="0" err="1"/>
              <a:t>keyano</a:t>
            </a:r>
            <a:r>
              <a:rPr lang="en-US"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Irrigation and the use of the plough enabled many crops to be grown. </a:t>
            </a:r>
            <a:r>
              <a:rPr lang="en-GB" sz="1200" dirty="0"/>
              <a:t>Their civilisation was bigger than the Egyptians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  Bea says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During this time the Anglo </a:t>
            </a:r>
            <a:r>
              <a:rPr lang="en-GB" sz="1200" dirty="0" err="1"/>
              <a:t>saxons</a:t>
            </a:r>
            <a:r>
              <a:rPr lang="en-GB" sz="1200" dirty="0"/>
              <a:t> where in charge of Brittan. It was a time of war, of the breaking up of Roman Britannia into several separate kingdoms, of religious conversion and, after the 790s, of the continual battles against the new set of invaders: The Vikings – Nyla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endParaRPr lang="en-GB" dirty="0"/>
          </a:p>
        </p:txBody>
      </p:sp>
      <p:sp>
        <p:nvSpPr>
          <p:cNvPr id="4" name="Slide Number Placeholder 3"/>
          <p:cNvSpPr>
            <a:spLocks noGrp="1"/>
          </p:cNvSpPr>
          <p:nvPr>
            <p:ph type="sldNum" sz="quarter" idx="5"/>
          </p:nvPr>
        </p:nvSpPr>
        <p:spPr/>
        <p:txBody>
          <a:bodyPr/>
          <a:lstStyle/>
          <a:p>
            <a:fld id="{D97AEE37-54C3-49AA-92F2-D408C8352836}" type="slidenum">
              <a:rPr lang="en-GB" smtClean="0"/>
              <a:t>3</a:t>
            </a:fld>
            <a:endParaRPr lang="en-GB"/>
          </a:p>
        </p:txBody>
      </p:sp>
    </p:spTree>
    <p:extLst>
      <p:ext uri="{BB962C8B-B14F-4D97-AF65-F5344CB8AC3E}">
        <p14:creationId xmlns:p14="http://schemas.microsoft.com/office/powerpoint/2010/main" val="4207564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They used potter wheels to make most clay items.</a:t>
            </a:r>
            <a:r>
              <a:rPr lang="en-GB" sz="1200" dirty="0"/>
              <a:t>-</a:t>
            </a:r>
            <a:r>
              <a:rPr lang="en-US" dirty="0"/>
              <a:t>Keyano says </a:t>
            </a:r>
          </a:p>
          <a:p>
            <a:r>
              <a:rPr lang="en-US" dirty="0"/>
              <a:t>One about </a:t>
            </a:r>
            <a:r>
              <a:rPr lang="en-US" dirty="0" err="1"/>
              <a:t>wrighting</a:t>
            </a:r>
            <a:r>
              <a:rPr lang="en-US" dirty="0"/>
              <a:t> /</a:t>
            </a:r>
            <a:r>
              <a:rPr lang="en-US" dirty="0" err="1"/>
              <a:t>maths</a:t>
            </a:r>
            <a:r>
              <a:rPr lang="en-US" dirty="0"/>
              <a:t> and metals Bea says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Nyla says- </a:t>
            </a:r>
            <a:r>
              <a:rPr lang="en-US" sz="1200" dirty="0"/>
              <a:t>The Indus Valley had spears with thin leaf-shaped spearheads.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People would not like to buy things without seals (they are like logos’s ). </a:t>
            </a: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Bea says - Gold ,copper, silver and bronze metals were know to Indus Valley. The had not discovered iron.</a:t>
            </a: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Indus Valley  invented a form of writing. Generally right to left. They had uncovered evidence of the use of “practical mathematics”.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endParaRPr lang="en-GB" dirty="0"/>
          </a:p>
        </p:txBody>
      </p:sp>
      <p:sp>
        <p:nvSpPr>
          <p:cNvPr id="4" name="Slide Number Placeholder 3"/>
          <p:cNvSpPr>
            <a:spLocks noGrp="1"/>
          </p:cNvSpPr>
          <p:nvPr>
            <p:ph type="sldNum" sz="quarter" idx="5"/>
          </p:nvPr>
        </p:nvSpPr>
        <p:spPr/>
        <p:txBody>
          <a:bodyPr/>
          <a:lstStyle/>
          <a:p>
            <a:fld id="{D97AEE37-54C3-49AA-92F2-D408C8352836}" type="slidenum">
              <a:rPr lang="en-GB" smtClean="0"/>
              <a:t>4</a:t>
            </a:fld>
            <a:endParaRPr lang="en-GB"/>
          </a:p>
        </p:txBody>
      </p:sp>
    </p:spTree>
    <p:extLst>
      <p:ext uri="{BB962C8B-B14F-4D97-AF65-F5344CB8AC3E}">
        <p14:creationId xmlns:p14="http://schemas.microsoft.com/office/powerpoint/2010/main" val="3416300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Keyano says - </a:t>
            </a:r>
            <a:r>
              <a:rPr lang="en-US" sz="1200" dirty="0"/>
              <a:t>They were the first to create sewers for wastage. In the Indus Valley  they created dice.</a:t>
            </a: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Nyla says - </a:t>
            </a:r>
            <a:r>
              <a:rPr lang="en-US" sz="1200" dirty="0"/>
              <a:t>The people who lived in the Indus Valley, were the first to grow cotton and weave cotton clothes. The Indus Valley people built some of the first plans for cities ever. </a:t>
            </a: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 Bea says - </a:t>
            </a:r>
            <a:r>
              <a:rPr lang="en-US" sz="1200" dirty="0"/>
              <a:t>During the Indus Valley period there was dramatic increase of terracotta carts and wheels. They were big gamers ( they created dice ) in the Indus Valley. They loved to dance and preform. The Did you know </a:t>
            </a:r>
            <a:endParaRPr lang="en-GB" sz="1200" dirty="0"/>
          </a:p>
          <a:p>
            <a:endParaRPr lang="en-GB" dirty="0"/>
          </a:p>
        </p:txBody>
      </p:sp>
      <p:sp>
        <p:nvSpPr>
          <p:cNvPr id="4" name="Slide Number Placeholder 3"/>
          <p:cNvSpPr>
            <a:spLocks noGrp="1"/>
          </p:cNvSpPr>
          <p:nvPr>
            <p:ph type="sldNum" sz="quarter" idx="5"/>
          </p:nvPr>
        </p:nvSpPr>
        <p:spPr/>
        <p:txBody>
          <a:bodyPr/>
          <a:lstStyle/>
          <a:p>
            <a:fld id="{D97AEE37-54C3-49AA-92F2-D408C8352836}" type="slidenum">
              <a:rPr lang="en-GB" smtClean="0"/>
              <a:t>5</a:t>
            </a:fld>
            <a:endParaRPr lang="en-GB"/>
          </a:p>
        </p:txBody>
      </p:sp>
    </p:spTree>
    <p:extLst>
      <p:ext uri="{BB962C8B-B14F-4D97-AF65-F5344CB8AC3E}">
        <p14:creationId xmlns:p14="http://schemas.microsoft.com/office/powerpoint/2010/main" val="1461554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Keyano says- </a:t>
            </a:r>
            <a:r>
              <a:rPr lang="en-US" sz="1200" dirty="0"/>
              <a:t>In the Indus Valley they still had 12 months but they had 354 days a year. Every 30 months they would add and extra month a year.</a:t>
            </a:r>
            <a:endParaRPr lang="en-GB" sz="1200" dirty="0"/>
          </a:p>
          <a:p>
            <a:r>
              <a:rPr lang="en-US" dirty="0"/>
              <a:t>. Nyla says - </a:t>
            </a:r>
            <a:r>
              <a:rPr lang="en-US" sz="1200" dirty="0"/>
              <a:t>The women wore a type of skirt and a shawl around their shoulders. Men and Women, both rich and poor, wore  necklaces, fillets ,armlets and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 finger rings and were common to both women and men. These were made of gold, silver, copper, bronze, </a:t>
            </a:r>
            <a:r>
              <a:rPr lang="en-US" sz="1200" dirty="0" err="1"/>
              <a:t>Ivery</a:t>
            </a:r>
            <a:r>
              <a:rPr lang="en-US" sz="1200" dirty="0"/>
              <a:t> and shells</a:t>
            </a:r>
            <a:r>
              <a:rPr lang="en-US" dirty="0"/>
              <a:t>. Bea says- </a:t>
            </a:r>
            <a:r>
              <a:rPr lang="en-US" sz="1200" dirty="0"/>
              <a:t>The artist and craftsmen of the Indus Valley were extremely skilled in a variety of crafts-metal casting, stone carving, painting pottery and making and making terracotta images using simplified motifs of animals, plants and birds. </a:t>
            </a: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Nyla says - </a:t>
            </a:r>
            <a:r>
              <a:rPr lang="en-US" sz="1200" dirty="0"/>
              <a:t>Their main food was Wheat and Barley, but they also ate peas, chickpeas, green gram and black gram</a:t>
            </a: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endParaRPr lang="en-GB" dirty="0"/>
          </a:p>
        </p:txBody>
      </p:sp>
      <p:sp>
        <p:nvSpPr>
          <p:cNvPr id="4" name="Slide Number Placeholder 3"/>
          <p:cNvSpPr>
            <a:spLocks noGrp="1"/>
          </p:cNvSpPr>
          <p:nvPr>
            <p:ph type="sldNum" sz="quarter" idx="5"/>
          </p:nvPr>
        </p:nvSpPr>
        <p:spPr/>
        <p:txBody>
          <a:bodyPr/>
          <a:lstStyle/>
          <a:p>
            <a:fld id="{D97AEE37-54C3-49AA-92F2-D408C8352836}" type="slidenum">
              <a:rPr lang="en-GB" smtClean="0"/>
              <a:t>6</a:t>
            </a:fld>
            <a:endParaRPr lang="en-GB"/>
          </a:p>
        </p:txBody>
      </p:sp>
    </p:spTree>
    <p:extLst>
      <p:ext uri="{BB962C8B-B14F-4D97-AF65-F5344CB8AC3E}">
        <p14:creationId xmlns:p14="http://schemas.microsoft.com/office/powerpoint/2010/main" val="36558823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Nyla - </a:t>
            </a:r>
            <a:r>
              <a:rPr lang="en-US" sz="1200" dirty="0"/>
              <a:t>In the Indus River Valley civilization they were considered as one of the most important sources </a:t>
            </a:r>
          </a:p>
          <a:p>
            <a:r>
              <a:rPr lang="en-US" sz="1200" dirty="0"/>
              <a:t>Keyano - as the Indus river provided water for the cultivation and trading  of goods internationally.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Bea - </a:t>
            </a:r>
            <a:r>
              <a:rPr lang="en-GB" sz="1200" dirty="0"/>
              <a:t>10% of the world’s  total population lived in the ancient civilisation of the  ancient  civilisation of the Indus Valley.</a:t>
            </a:r>
          </a:p>
          <a:p>
            <a:r>
              <a:rPr lang="en-GB" dirty="0"/>
              <a:t> </a:t>
            </a:r>
          </a:p>
        </p:txBody>
      </p:sp>
      <p:sp>
        <p:nvSpPr>
          <p:cNvPr id="4" name="Slide Number Placeholder 3"/>
          <p:cNvSpPr>
            <a:spLocks noGrp="1"/>
          </p:cNvSpPr>
          <p:nvPr>
            <p:ph type="sldNum" sz="quarter" idx="5"/>
          </p:nvPr>
        </p:nvSpPr>
        <p:spPr/>
        <p:txBody>
          <a:bodyPr/>
          <a:lstStyle/>
          <a:p>
            <a:fld id="{D97AEE37-54C3-49AA-92F2-D408C8352836}" type="slidenum">
              <a:rPr lang="en-GB" smtClean="0"/>
              <a:t>7</a:t>
            </a:fld>
            <a:endParaRPr lang="en-GB"/>
          </a:p>
        </p:txBody>
      </p:sp>
    </p:spTree>
    <p:extLst>
      <p:ext uri="{BB962C8B-B14F-4D97-AF65-F5344CB8AC3E}">
        <p14:creationId xmlns:p14="http://schemas.microsoft.com/office/powerpoint/2010/main" val="3114483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FAC8DBA-D9B7-4602-A89B-4880AB4ACE26}" type="datetimeFigureOut">
              <a:rPr lang="en-GB" smtClean="0"/>
              <a:t>29/01/2024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469EE6-23A9-4C00-B986-3B272113339B}" type="slidenum">
              <a:rPr lang="en-GB" smtClean="0"/>
              <a:t>‹#›</a:t>
            </a:fld>
            <a:endParaRPr lang="en-GB"/>
          </a:p>
        </p:txBody>
      </p:sp>
    </p:spTree>
    <p:extLst>
      <p:ext uri="{BB962C8B-B14F-4D97-AF65-F5344CB8AC3E}">
        <p14:creationId xmlns:p14="http://schemas.microsoft.com/office/powerpoint/2010/main" val="1440437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FAC8DBA-D9B7-4602-A89B-4880AB4ACE26}" type="datetimeFigureOut">
              <a:rPr lang="en-GB" smtClean="0"/>
              <a:t>29/01/2024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469EE6-23A9-4C00-B986-3B272113339B}" type="slidenum">
              <a:rPr lang="en-GB" smtClean="0"/>
              <a:t>‹#›</a:t>
            </a:fld>
            <a:endParaRPr lang="en-GB"/>
          </a:p>
        </p:txBody>
      </p:sp>
    </p:spTree>
    <p:extLst>
      <p:ext uri="{BB962C8B-B14F-4D97-AF65-F5344CB8AC3E}">
        <p14:creationId xmlns:p14="http://schemas.microsoft.com/office/powerpoint/2010/main" val="1278655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FAC8DBA-D9B7-4602-A89B-4880AB4ACE26}" type="datetimeFigureOut">
              <a:rPr lang="en-GB" smtClean="0"/>
              <a:t>29/01/2024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469EE6-23A9-4C00-B986-3B272113339B}" type="slidenum">
              <a:rPr lang="en-GB" smtClean="0"/>
              <a:t>‹#›</a:t>
            </a:fld>
            <a:endParaRPr lang="en-GB"/>
          </a:p>
        </p:txBody>
      </p:sp>
    </p:spTree>
    <p:extLst>
      <p:ext uri="{BB962C8B-B14F-4D97-AF65-F5344CB8AC3E}">
        <p14:creationId xmlns:p14="http://schemas.microsoft.com/office/powerpoint/2010/main" val="1878347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FAC8DBA-D9B7-4602-A89B-4880AB4ACE26}" type="datetimeFigureOut">
              <a:rPr lang="en-GB" smtClean="0"/>
              <a:t>29/01/2024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469EE6-23A9-4C00-B986-3B272113339B}" type="slidenum">
              <a:rPr lang="en-GB" smtClean="0"/>
              <a:t>‹#›</a:t>
            </a:fld>
            <a:endParaRPr lang="en-GB"/>
          </a:p>
        </p:txBody>
      </p:sp>
    </p:spTree>
    <p:extLst>
      <p:ext uri="{BB962C8B-B14F-4D97-AF65-F5344CB8AC3E}">
        <p14:creationId xmlns:p14="http://schemas.microsoft.com/office/powerpoint/2010/main" val="3179435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FAC8DBA-D9B7-4602-A89B-4880AB4ACE26}" type="datetimeFigureOut">
              <a:rPr lang="en-GB" smtClean="0"/>
              <a:t>29/01/2024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469EE6-23A9-4C00-B986-3B272113339B}" type="slidenum">
              <a:rPr lang="en-GB" smtClean="0"/>
              <a:t>‹#›</a:t>
            </a:fld>
            <a:endParaRPr lang="en-GB"/>
          </a:p>
        </p:txBody>
      </p:sp>
    </p:spTree>
    <p:extLst>
      <p:ext uri="{BB962C8B-B14F-4D97-AF65-F5344CB8AC3E}">
        <p14:creationId xmlns:p14="http://schemas.microsoft.com/office/powerpoint/2010/main" val="3945854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FAC8DBA-D9B7-4602-A89B-4880AB4ACE26}" type="datetimeFigureOut">
              <a:rPr lang="en-GB" smtClean="0"/>
              <a:t>29/01/2024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469EE6-23A9-4C00-B986-3B272113339B}" type="slidenum">
              <a:rPr lang="en-GB" smtClean="0"/>
              <a:t>‹#›</a:t>
            </a:fld>
            <a:endParaRPr lang="en-GB"/>
          </a:p>
        </p:txBody>
      </p:sp>
    </p:spTree>
    <p:extLst>
      <p:ext uri="{BB962C8B-B14F-4D97-AF65-F5344CB8AC3E}">
        <p14:creationId xmlns:p14="http://schemas.microsoft.com/office/powerpoint/2010/main" val="4099931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FAC8DBA-D9B7-4602-A89B-4880AB4ACE26}" type="datetimeFigureOut">
              <a:rPr lang="en-GB" smtClean="0"/>
              <a:t>29/01/2024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469EE6-23A9-4C00-B986-3B272113339B}" type="slidenum">
              <a:rPr lang="en-GB" smtClean="0"/>
              <a:t>‹#›</a:t>
            </a:fld>
            <a:endParaRPr lang="en-GB"/>
          </a:p>
        </p:txBody>
      </p:sp>
    </p:spTree>
    <p:extLst>
      <p:ext uri="{BB962C8B-B14F-4D97-AF65-F5344CB8AC3E}">
        <p14:creationId xmlns:p14="http://schemas.microsoft.com/office/powerpoint/2010/main" val="1184310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FAC8DBA-D9B7-4602-A89B-4880AB4ACE26}" type="datetimeFigureOut">
              <a:rPr lang="en-GB" smtClean="0"/>
              <a:t>29/01/2024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469EE6-23A9-4C00-B986-3B272113339B}" type="slidenum">
              <a:rPr lang="en-GB" smtClean="0"/>
              <a:t>‹#›</a:t>
            </a:fld>
            <a:endParaRPr lang="en-GB"/>
          </a:p>
        </p:txBody>
      </p:sp>
    </p:spTree>
    <p:extLst>
      <p:ext uri="{BB962C8B-B14F-4D97-AF65-F5344CB8AC3E}">
        <p14:creationId xmlns:p14="http://schemas.microsoft.com/office/powerpoint/2010/main" val="852273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AC8DBA-D9B7-4602-A89B-4880AB4ACE26}" type="datetimeFigureOut">
              <a:rPr lang="en-GB" smtClean="0"/>
              <a:t>29/01/2024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469EE6-23A9-4C00-B986-3B272113339B}" type="slidenum">
              <a:rPr lang="en-GB" smtClean="0"/>
              <a:t>‹#›</a:t>
            </a:fld>
            <a:endParaRPr lang="en-GB"/>
          </a:p>
        </p:txBody>
      </p:sp>
    </p:spTree>
    <p:extLst>
      <p:ext uri="{BB962C8B-B14F-4D97-AF65-F5344CB8AC3E}">
        <p14:creationId xmlns:p14="http://schemas.microsoft.com/office/powerpoint/2010/main" val="1090408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BFAC8DBA-D9B7-4602-A89B-4880AB4ACE26}" type="datetimeFigureOut">
              <a:rPr lang="en-GB" smtClean="0"/>
              <a:t>29/01/2024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469EE6-23A9-4C00-B986-3B272113339B}" type="slidenum">
              <a:rPr lang="en-GB" smtClean="0"/>
              <a:t>‹#›</a:t>
            </a:fld>
            <a:endParaRPr lang="en-GB"/>
          </a:p>
        </p:txBody>
      </p:sp>
    </p:spTree>
    <p:extLst>
      <p:ext uri="{BB962C8B-B14F-4D97-AF65-F5344CB8AC3E}">
        <p14:creationId xmlns:p14="http://schemas.microsoft.com/office/powerpoint/2010/main" val="4179710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BFAC8DBA-D9B7-4602-A89B-4880AB4ACE26}" type="datetimeFigureOut">
              <a:rPr lang="en-GB" smtClean="0"/>
              <a:t>29/01/2024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469EE6-23A9-4C00-B986-3B272113339B}" type="slidenum">
              <a:rPr lang="en-GB" smtClean="0"/>
              <a:t>‹#›</a:t>
            </a:fld>
            <a:endParaRPr lang="en-GB"/>
          </a:p>
        </p:txBody>
      </p:sp>
    </p:spTree>
    <p:extLst>
      <p:ext uri="{BB962C8B-B14F-4D97-AF65-F5344CB8AC3E}">
        <p14:creationId xmlns:p14="http://schemas.microsoft.com/office/powerpoint/2010/main" val="716320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AC8DBA-D9B7-4602-A89B-4880AB4ACE26}" type="datetimeFigureOut">
              <a:rPr lang="en-GB" smtClean="0"/>
              <a:t>29/01/2024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469EE6-23A9-4C00-B986-3B272113339B}" type="slidenum">
              <a:rPr lang="en-GB" smtClean="0"/>
              <a:t>‹#›</a:t>
            </a:fld>
            <a:endParaRPr lang="en-GB"/>
          </a:p>
        </p:txBody>
      </p:sp>
    </p:spTree>
    <p:extLst>
      <p:ext uri="{BB962C8B-B14F-4D97-AF65-F5344CB8AC3E}">
        <p14:creationId xmlns:p14="http://schemas.microsoft.com/office/powerpoint/2010/main" val="2028223863"/>
      </p:ext>
    </p:extLst>
  </p:cSld>
  <p:clrMap bg1="dk1" tx1="lt1" bg2="dk2" tx2="lt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comments" Target="../comments/comment1.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narHorz">
          <a:fgClr>
            <a:srgbClr val="00B0F0"/>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14CBF-F6A5-43DB-83AC-79E7B6DD8D94}"/>
              </a:ext>
            </a:extLst>
          </p:cNvPr>
          <p:cNvSpPr>
            <a:spLocks noGrp="1"/>
          </p:cNvSpPr>
          <p:nvPr>
            <p:ph type="ctrTitle"/>
          </p:nvPr>
        </p:nvSpPr>
        <p:spPr>
          <a:xfrm>
            <a:off x="122765" y="1367896"/>
            <a:ext cx="12039600" cy="1476904"/>
          </a:xfrm>
        </p:spPr>
        <p:txBody>
          <a:bodyPr>
            <a:noAutofit/>
          </a:bodyPr>
          <a:lstStyle/>
          <a:p>
            <a:r>
              <a:rPr lang="en-GB" sz="9600" dirty="0"/>
              <a:t>Talk like the KBN Valley !</a:t>
            </a:r>
          </a:p>
        </p:txBody>
      </p:sp>
      <p:sp>
        <p:nvSpPr>
          <p:cNvPr id="3" name="Subtitle 2">
            <a:extLst>
              <a:ext uri="{FF2B5EF4-FFF2-40B4-BE49-F238E27FC236}">
                <a16:creationId xmlns:a16="http://schemas.microsoft.com/office/drawing/2014/main" id="{78CF3083-FB8D-4A18-980D-7EC885314275}"/>
              </a:ext>
            </a:extLst>
          </p:cNvPr>
          <p:cNvSpPr>
            <a:spLocks noGrp="1"/>
          </p:cNvSpPr>
          <p:nvPr>
            <p:ph type="subTitle" idx="1"/>
          </p:nvPr>
        </p:nvSpPr>
        <p:spPr>
          <a:xfrm>
            <a:off x="1325032" y="3429000"/>
            <a:ext cx="9050867" cy="1549399"/>
          </a:xfrm>
        </p:spPr>
        <p:txBody>
          <a:bodyPr>
            <a:normAutofit/>
          </a:bodyPr>
          <a:lstStyle/>
          <a:p>
            <a:r>
              <a:rPr lang="en-GB" sz="4800" dirty="0"/>
              <a:t>By:</a:t>
            </a:r>
          </a:p>
          <a:p>
            <a:r>
              <a:rPr lang="en-GB" sz="4800" dirty="0" err="1"/>
              <a:t>Keyano</a:t>
            </a:r>
            <a:r>
              <a:rPr lang="en-GB" sz="4800" dirty="0"/>
              <a:t>, Beatrice and Nyla </a:t>
            </a:r>
          </a:p>
          <a:p>
            <a:endParaRPr lang="en-GB" dirty="0"/>
          </a:p>
        </p:txBody>
      </p:sp>
    </p:spTree>
    <p:extLst>
      <p:ext uri="{BB962C8B-B14F-4D97-AF65-F5344CB8AC3E}">
        <p14:creationId xmlns:p14="http://schemas.microsoft.com/office/powerpoint/2010/main" val="13977169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9803BBD-1A5D-4E48-9EE1-9A91A5765DC5}"/>
              </a:ext>
            </a:extLst>
          </p:cNvPr>
          <p:cNvSpPr txBox="1"/>
          <p:nvPr/>
        </p:nvSpPr>
        <p:spPr>
          <a:xfrm>
            <a:off x="6443880" y="4797609"/>
            <a:ext cx="5893942" cy="954107"/>
          </a:xfrm>
          <a:prstGeom prst="rect">
            <a:avLst/>
          </a:prstGeom>
          <a:noFill/>
        </p:spPr>
        <p:txBody>
          <a:bodyPr wrap="square" rtlCol="0">
            <a:spAutoFit/>
          </a:bodyPr>
          <a:lstStyle/>
          <a:p>
            <a:pPr marL="342900" indent="-342900">
              <a:buFont typeface="Wingdings" panose="05000000000000000000" pitchFamily="2" charset="2"/>
              <a:buChar char="Ø"/>
            </a:pPr>
            <a:r>
              <a:rPr lang="en-GB" sz="2800" dirty="0"/>
              <a:t>The Indus Valley came to existence about 4500 years ago</a:t>
            </a:r>
          </a:p>
        </p:txBody>
      </p:sp>
      <p:sp>
        <p:nvSpPr>
          <p:cNvPr id="7" name="TextBox 6">
            <a:extLst>
              <a:ext uri="{FF2B5EF4-FFF2-40B4-BE49-F238E27FC236}">
                <a16:creationId xmlns:a16="http://schemas.microsoft.com/office/drawing/2014/main" id="{B3DD9EDA-C36E-44F0-98C7-FF5945F94823}"/>
              </a:ext>
            </a:extLst>
          </p:cNvPr>
          <p:cNvSpPr txBox="1"/>
          <p:nvPr/>
        </p:nvSpPr>
        <p:spPr>
          <a:xfrm>
            <a:off x="5650787" y="6001940"/>
            <a:ext cx="6308333" cy="523220"/>
          </a:xfrm>
          <a:prstGeom prst="rect">
            <a:avLst/>
          </a:prstGeom>
          <a:noFill/>
        </p:spPr>
        <p:txBody>
          <a:bodyPr wrap="square" rtlCol="0">
            <a:spAutoFit/>
          </a:bodyPr>
          <a:lstStyle/>
          <a:p>
            <a:pPr marL="1257300" lvl="2" indent="-342900">
              <a:buFont typeface="Wingdings" panose="05000000000000000000" pitchFamily="2" charset="2"/>
              <a:buChar char="Ø"/>
            </a:pPr>
            <a:r>
              <a:rPr lang="en-GB" sz="2800" dirty="0"/>
              <a:t>It is very hot in the Indus Valley. </a:t>
            </a:r>
          </a:p>
        </p:txBody>
      </p:sp>
      <p:sp>
        <p:nvSpPr>
          <p:cNvPr id="11" name="TextBox 10">
            <a:extLst>
              <a:ext uri="{FF2B5EF4-FFF2-40B4-BE49-F238E27FC236}">
                <a16:creationId xmlns:a16="http://schemas.microsoft.com/office/drawing/2014/main" id="{A22AA6B8-39DD-4473-9AF3-1F726B444FBE}"/>
              </a:ext>
            </a:extLst>
          </p:cNvPr>
          <p:cNvSpPr txBox="1"/>
          <p:nvPr/>
        </p:nvSpPr>
        <p:spPr>
          <a:xfrm>
            <a:off x="5926571" y="3609193"/>
            <a:ext cx="5756764" cy="954107"/>
          </a:xfrm>
          <a:prstGeom prst="rect">
            <a:avLst/>
          </a:prstGeom>
          <a:noFill/>
        </p:spPr>
        <p:txBody>
          <a:bodyPr wrap="square" rtlCol="0">
            <a:spAutoFit/>
          </a:bodyPr>
          <a:lstStyle/>
          <a:p>
            <a:pPr marL="914400" lvl="1" indent="-457200">
              <a:buFont typeface="Wingdings" panose="05000000000000000000" pitchFamily="2" charset="2"/>
              <a:buChar char="Ø"/>
            </a:pPr>
            <a:r>
              <a:rPr lang="en-GB" sz="2800" dirty="0"/>
              <a:t>Alongside the Indus Valley is the Himalayas</a:t>
            </a:r>
          </a:p>
        </p:txBody>
      </p:sp>
      <p:pic>
        <p:nvPicPr>
          <p:cNvPr id="1028" name="Picture 4" descr="map_Indus_Valley_2 - Heather Elton Yoga">
            <a:extLst>
              <a:ext uri="{FF2B5EF4-FFF2-40B4-BE49-F238E27FC236}">
                <a16:creationId xmlns:a16="http://schemas.microsoft.com/office/drawing/2014/main" id="{F2FB9651-8844-4705-A978-A4A030D3217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9236" y="2280605"/>
            <a:ext cx="6052418" cy="436564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B2D2C14-B976-4C2E-B3DA-845DC59D938E}"/>
              </a:ext>
            </a:extLst>
          </p:cNvPr>
          <p:cNvSpPr txBox="1"/>
          <p:nvPr/>
        </p:nvSpPr>
        <p:spPr>
          <a:xfrm>
            <a:off x="6435237" y="2404862"/>
            <a:ext cx="5756763" cy="954107"/>
          </a:xfrm>
          <a:prstGeom prst="rect">
            <a:avLst/>
          </a:prstGeom>
          <a:noFill/>
        </p:spPr>
        <p:txBody>
          <a:bodyPr wrap="square" rtlCol="0">
            <a:spAutoFit/>
          </a:bodyPr>
          <a:lstStyle/>
          <a:p>
            <a:pPr marL="457200" indent="-457200">
              <a:buFont typeface="Wingdings" panose="05000000000000000000" pitchFamily="2" charset="2"/>
              <a:buChar char="Ø"/>
            </a:pPr>
            <a:r>
              <a:rPr lang="en-GB" sz="2800" dirty="0"/>
              <a:t>It is in what now is Pakistan and Western India </a:t>
            </a:r>
          </a:p>
        </p:txBody>
      </p:sp>
      <p:sp>
        <p:nvSpPr>
          <p:cNvPr id="3" name="TextBox 2">
            <a:extLst>
              <a:ext uri="{FF2B5EF4-FFF2-40B4-BE49-F238E27FC236}">
                <a16:creationId xmlns:a16="http://schemas.microsoft.com/office/drawing/2014/main" id="{05A4A249-A3D4-40A0-BB71-B92A1CA502BC}"/>
              </a:ext>
            </a:extLst>
          </p:cNvPr>
          <p:cNvSpPr txBox="1"/>
          <p:nvPr/>
        </p:nvSpPr>
        <p:spPr>
          <a:xfrm>
            <a:off x="1131284" y="502030"/>
            <a:ext cx="9697678" cy="1015663"/>
          </a:xfrm>
          <a:prstGeom prst="rect">
            <a:avLst/>
          </a:prstGeom>
          <a:noFill/>
        </p:spPr>
        <p:txBody>
          <a:bodyPr wrap="square" rtlCol="0">
            <a:spAutoFit/>
          </a:bodyPr>
          <a:lstStyle/>
          <a:p>
            <a:r>
              <a:rPr lang="en-GB" sz="6000" dirty="0"/>
              <a:t>Where is the Indus Valley?</a:t>
            </a:r>
          </a:p>
        </p:txBody>
      </p:sp>
    </p:spTree>
    <p:extLst>
      <p:ext uri="{BB962C8B-B14F-4D97-AF65-F5344CB8AC3E}">
        <p14:creationId xmlns:p14="http://schemas.microsoft.com/office/powerpoint/2010/main" val="306119124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F0D2B05-9A8A-46B1-A79F-A353B66726BB}"/>
              </a:ext>
            </a:extLst>
          </p:cNvPr>
          <p:cNvSpPr txBox="1"/>
          <p:nvPr/>
        </p:nvSpPr>
        <p:spPr>
          <a:xfrm>
            <a:off x="0" y="4556352"/>
            <a:ext cx="7222733" cy="1077218"/>
          </a:xfrm>
          <a:prstGeom prst="rect">
            <a:avLst/>
          </a:prstGeom>
          <a:noFill/>
        </p:spPr>
        <p:txBody>
          <a:bodyPr wrap="square" rtlCol="0">
            <a:spAutoFit/>
          </a:bodyPr>
          <a:lstStyle/>
          <a:p>
            <a:pPr marL="571500" indent="-571500">
              <a:buFont typeface="Wingdings" panose="05000000000000000000" pitchFamily="2" charset="2"/>
              <a:buChar char="Ø"/>
            </a:pPr>
            <a:r>
              <a:rPr lang="en-GB" sz="3200" dirty="0"/>
              <a:t>The Anglo </a:t>
            </a:r>
            <a:r>
              <a:rPr lang="en-GB" sz="3200" dirty="0" err="1"/>
              <a:t>saxons</a:t>
            </a:r>
            <a:r>
              <a:rPr lang="en-GB" sz="3200" dirty="0"/>
              <a:t> where in charge of Brittan</a:t>
            </a:r>
          </a:p>
        </p:txBody>
      </p:sp>
      <p:sp>
        <p:nvSpPr>
          <p:cNvPr id="3" name="TextBox 2">
            <a:extLst>
              <a:ext uri="{FF2B5EF4-FFF2-40B4-BE49-F238E27FC236}">
                <a16:creationId xmlns:a16="http://schemas.microsoft.com/office/drawing/2014/main" id="{2D1E2A9F-F0B0-4AAD-A92D-9B134E73B0F3}"/>
              </a:ext>
            </a:extLst>
          </p:cNvPr>
          <p:cNvSpPr txBox="1"/>
          <p:nvPr/>
        </p:nvSpPr>
        <p:spPr>
          <a:xfrm>
            <a:off x="0" y="2198195"/>
            <a:ext cx="6082301" cy="1077218"/>
          </a:xfrm>
          <a:prstGeom prst="rect">
            <a:avLst/>
          </a:prstGeom>
          <a:noFill/>
        </p:spPr>
        <p:txBody>
          <a:bodyPr wrap="square" rtlCol="0">
            <a:spAutoFit/>
          </a:bodyPr>
          <a:lstStyle/>
          <a:p>
            <a:pPr marL="342900" indent="-342900">
              <a:buFont typeface="Wingdings" panose="05000000000000000000" pitchFamily="2" charset="2"/>
              <a:buChar char="Ø"/>
            </a:pPr>
            <a:r>
              <a:rPr lang="en-US" sz="3200" dirty="0"/>
              <a:t>The Indus Valley declined around 1800 BC. </a:t>
            </a:r>
            <a:endParaRPr lang="en-GB" sz="3200" dirty="0"/>
          </a:p>
        </p:txBody>
      </p:sp>
      <p:sp>
        <p:nvSpPr>
          <p:cNvPr id="4" name="TextBox 3">
            <a:extLst>
              <a:ext uri="{FF2B5EF4-FFF2-40B4-BE49-F238E27FC236}">
                <a16:creationId xmlns:a16="http://schemas.microsoft.com/office/drawing/2014/main" id="{B5EA617B-5BDB-48C0-9EAD-DA6A24CA1A72}"/>
              </a:ext>
            </a:extLst>
          </p:cNvPr>
          <p:cNvSpPr txBox="1"/>
          <p:nvPr/>
        </p:nvSpPr>
        <p:spPr>
          <a:xfrm>
            <a:off x="0" y="3254929"/>
            <a:ext cx="6722934" cy="1077218"/>
          </a:xfrm>
          <a:prstGeom prst="rect">
            <a:avLst/>
          </a:prstGeom>
          <a:noFill/>
        </p:spPr>
        <p:txBody>
          <a:bodyPr wrap="square" rtlCol="0">
            <a:spAutoFit/>
          </a:bodyPr>
          <a:lstStyle/>
          <a:p>
            <a:pPr marL="342900" indent="-342900">
              <a:buFont typeface="Wingdings" panose="05000000000000000000" pitchFamily="2" charset="2"/>
              <a:buChar char="Ø"/>
            </a:pPr>
            <a:r>
              <a:rPr lang="en-US" sz="3200" dirty="0"/>
              <a:t>The use of the plough enabled many crops to be grown</a:t>
            </a:r>
            <a:endParaRPr lang="en-GB" sz="3200" dirty="0"/>
          </a:p>
        </p:txBody>
      </p:sp>
      <p:sp>
        <p:nvSpPr>
          <p:cNvPr id="6" name="TextBox 5">
            <a:extLst>
              <a:ext uri="{FF2B5EF4-FFF2-40B4-BE49-F238E27FC236}">
                <a16:creationId xmlns:a16="http://schemas.microsoft.com/office/drawing/2014/main" id="{0C623B19-6DDE-428C-A192-CB4ED079CE31}"/>
              </a:ext>
            </a:extLst>
          </p:cNvPr>
          <p:cNvSpPr txBox="1"/>
          <p:nvPr/>
        </p:nvSpPr>
        <p:spPr>
          <a:xfrm>
            <a:off x="0" y="5633570"/>
            <a:ext cx="7315200" cy="1077218"/>
          </a:xfrm>
          <a:prstGeom prst="rect">
            <a:avLst/>
          </a:prstGeom>
          <a:noFill/>
        </p:spPr>
        <p:txBody>
          <a:bodyPr wrap="square">
            <a:spAutoFit/>
          </a:bodyPr>
          <a:lstStyle/>
          <a:p>
            <a:pPr marL="457200" indent="-457200">
              <a:buFont typeface="Wingdings" panose="05000000000000000000" pitchFamily="2" charset="2"/>
              <a:buChar char="Ø"/>
            </a:pPr>
            <a:r>
              <a:rPr lang="en-GB" sz="3200" dirty="0"/>
              <a:t>It was a time of war, of the breaking up of Roman Britannia </a:t>
            </a:r>
          </a:p>
        </p:txBody>
      </p:sp>
      <p:sp>
        <p:nvSpPr>
          <p:cNvPr id="8" name="TextBox 7">
            <a:extLst>
              <a:ext uri="{FF2B5EF4-FFF2-40B4-BE49-F238E27FC236}">
                <a16:creationId xmlns:a16="http://schemas.microsoft.com/office/drawing/2014/main" id="{0C86C44E-8DFB-46DC-8FC9-E772306162E3}"/>
              </a:ext>
            </a:extLst>
          </p:cNvPr>
          <p:cNvSpPr txBox="1"/>
          <p:nvPr/>
        </p:nvSpPr>
        <p:spPr>
          <a:xfrm>
            <a:off x="2190213" y="285599"/>
            <a:ext cx="7068620" cy="1200329"/>
          </a:xfrm>
          <a:prstGeom prst="rect">
            <a:avLst/>
          </a:prstGeom>
          <a:noFill/>
        </p:spPr>
        <p:txBody>
          <a:bodyPr wrap="square" rtlCol="0">
            <a:spAutoFit/>
          </a:bodyPr>
          <a:lstStyle/>
          <a:p>
            <a:r>
              <a:rPr lang="en-GB" sz="7200" dirty="0"/>
              <a:t>Intriguing Indus !</a:t>
            </a:r>
          </a:p>
        </p:txBody>
      </p:sp>
      <p:sp>
        <p:nvSpPr>
          <p:cNvPr id="9" name="TextBox 8">
            <a:extLst>
              <a:ext uri="{FF2B5EF4-FFF2-40B4-BE49-F238E27FC236}">
                <a16:creationId xmlns:a16="http://schemas.microsoft.com/office/drawing/2014/main" id="{42D61808-4710-4F57-8EC0-94853C3D7886}"/>
              </a:ext>
            </a:extLst>
          </p:cNvPr>
          <p:cNvSpPr txBox="1"/>
          <p:nvPr/>
        </p:nvSpPr>
        <p:spPr>
          <a:xfrm>
            <a:off x="-165100" y="1549674"/>
            <a:ext cx="10312400" cy="584775"/>
          </a:xfrm>
          <a:prstGeom prst="rect">
            <a:avLst/>
          </a:prstGeom>
          <a:noFill/>
        </p:spPr>
        <p:txBody>
          <a:bodyPr wrap="square" rtlCol="0">
            <a:spAutoFit/>
          </a:bodyPr>
          <a:lstStyle/>
          <a:p>
            <a:pPr marL="457200" indent="-457200">
              <a:buFont typeface="Wingdings" panose="05000000000000000000" pitchFamily="2" charset="2"/>
              <a:buChar char="Ø"/>
            </a:pPr>
            <a:r>
              <a:rPr lang="en-GB" sz="3200" dirty="0"/>
              <a:t>Their civilisation was bigger than the Egyptians </a:t>
            </a:r>
          </a:p>
        </p:txBody>
      </p:sp>
      <p:pic>
        <p:nvPicPr>
          <p:cNvPr id="1026" name="Picture 2" descr="Indus Valley civilization - Kids | Britannica Kids | Homework Help">
            <a:extLst>
              <a:ext uri="{FF2B5EF4-FFF2-40B4-BE49-F238E27FC236}">
                <a16:creationId xmlns:a16="http://schemas.microsoft.com/office/drawing/2014/main" id="{73623ADB-1A3C-4531-8BD3-7D4CE92CB90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22733" y="2198195"/>
            <a:ext cx="4783266" cy="4074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67701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E353909-059F-4E27-B8AB-BFF444FAC28B}"/>
              </a:ext>
            </a:extLst>
          </p:cNvPr>
          <p:cNvSpPr txBox="1"/>
          <p:nvPr/>
        </p:nvSpPr>
        <p:spPr>
          <a:xfrm>
            <a:off x="-86229" y="3909563"/>
            <a:ext cx="7021284" cy="954107"/>
          </a:xfrm>
          <a:prstGeom prst="rect">
            <a:avLst/>
          </a:prstGeom>
          <a:noFill/>
        </p:spPr>
        <p:txBody>
          <a:bodyPr wrap="square" rtlCol="0">
            <a:spAutoFit/>
          </a:bodyPr>
          <a:lstStyle/>
          <a:p>
            <a:pPr marL="457200" indent="-457200">
              <a:buFont typeface="Wingdings" panose="05000000000000000000" pitchFamily="2" charset="2"/>
              <a:buChar char="Ø"/>
            </a:pPr>
            <a:r>
              <a:rPr lang="en-US" sz="2800" dirty="0"/>
              <a:t>Gold ,copper, silver and bronze metals were know to Indus Valley. </a:t>
            </a:r>
            <a:endParaRPr lang="en-GB" sz="2800" dirty="0"/>
          </a:p>
        </p:txBody>
      </p:sp>
      <p:sp>
        <p:nvSpPr>
          <p:cNvPr id="7" name="TextBox 6">
            <a:extLst>
              <a:ext uri="{FF2B5EF4-FFF2-40B4-BE49-F238E27FC236}">
                <a16:creationId xmlns:a16="http://schemas.microsoft.com/office/drawing/2014/main" id="{8FBA6329-3C03-4F1E-81FA-48D4FDC41042}"/>
              </a:ext>
            </a:extLst>
          </p:cNvPr>
          <p:cNvSpPr txBox="1"/>
          <p:nvPr/>
        </p:nvSpPr>
        <p:spPr>
          <a:xfrm>
            <a:off x="-86229" y="5744239"/>
            <a:ext cx="7385937" cy="954107"/>
          </a:xfrm>
          <a:prstGeom prst="rect">
            <a:avLst/>
          </a:prstGeom>
          <a:noFill/>
        </p:spPr>
        <p:txBody>
          <a:bodyPr wrap="square" rtlCol="0">
            <a:spAutoFit/>
          </a:bodyPr>
          <a:lstStyle/>
          <a:p>
            <a:pPr marL="457200" indent="-457200">
              <a:buFont typeface="Wingdings" panose="05000000000000000000" pitchFamily="2" charset="2"/>
              <a:buChar char="Ø"/>
            </a:pPr>
            <a:r>
              <a:rPr lang="en-US" sz="2800" dirty="0"/>
              <a:t>The Indus Valley had spears with thin leaf-shaped spearheads.</a:t>
            </a:r>
            <a:endParaRPr lang="en-GB" sz="2800" dirty="0"/>
          </a:p>
        </p:txBody>
      </p:sp>
      <p:sp>
        <p:nvSpPr>
          <p:cNvPr id="8" name="TextBox 7">
            <a:extLst>
              <a:ext uri="{FF2B5EF4-FFF2-40B4-BE49-F238E27FC236}">
                <a16:creationId xmlns:a16="http://schemas.microsoft.com/office/drawing/2014/main" id="{C5572EA0-B2DB-47F4-932D-6FD4C59677ED}"/>
              </a:ext>
            </a:extLst>
          </p:cNvPr>
          <p:cNvSpPr txBox="1"/>
          <p:nvPr/>
        </p:nvSpPr>
        <p:spPr>
          <a:xfrm>
            <a:off x="-16323" y="1391377"/>
            <a:ext cx="7246124" cy="954107"/>
          </a:xfrm>
          <a:prstGeom prst="rect">
            <a:avLst/>
          </a:prstGeom>
          <a:noFill/>
        </p:spPr>
        <p:txBody>
          <a:bodyPr wrap="square" rtlCol="0">
            <a:spAutoFit/>
          </a:bodyPr>
          <a:lstStyle/>
          <a:p>
            <a:pPr marL="457200" indent="-457200">
              <a:buFont typeface="Wingdings" panose="05000000000000000000" pitchFamily="2" charset="2"/>
              <a:buChar char="Ø"/>
            </a:pPr>
            <a:r>
              <a:rPr lang="en-US" sz="2800" dirty="0"/>
              <a:t>They had uncovered evidence of the use of “practical mathematics”.</a:t>
            </a:r>
          </a:p>
        </p:txBody>
      </p:sp>
      <p:sp>
        <p:nvSpPr>
          <p:cNvPr id="10" name="TextBox 9">
            <a:extLst>
              <a:ext uri="{FF2B5EF4-FFF2-40B4-BE49-F238E27FC236}">
                <a16:creationId xmlns:a16="http://schemas.microsoft.com/office/drawing/2014/main" id="{00C79B15-839D-447D-81AB-DB3F914C7C15}"/>
              </a:ext>
            </a:extLst>
          </p:cNvPr>
          <p:cNvSpPr txBox="1"/>
          <p:nvPr/>
        </p:nvSpPr>
        <p:spPr>
          <a:xfrm>
            <a:off x="10116" y="2271946"/>
            <a:ext cx="7246125" cy="954107"/>
          </a:xfrm>
          <a:prstGeom prst="rect">
            <a:avLst/>
          </a:prstGeom>
          <a:noFill/>
        </p:spPr>
        <p:txBody>
          <a:bodyPr wrap="square" rtlCol="0">
            <a:spAutoFit/>
          </a:bodyPr>
          <a:lstStyle/>
          <a:p>
            <a:pPr marL="342900" indent="-342900">
              <a:buFont typeface="Wingdings" panose="05000000000000000000" pitchFamily="2" charset="2"/>
              <a:buChar char="Ø"/>
            </a:pPr>
            <a:r>
              <a:rPr lang="en-US" sz="2800" dirty="0"/>
              <a:t>They used potter wheels to make most clay items.</a:t>
            </a:r>
            <a:endParaRPr lang="en-GB" sz="2800" dirty="0"/>
          </a:p>
        </p:txBody>
      </p:sp>
      <p:sp>
        <p:nvSpPr>
          <p:cNvPr id="11" name="TextBox 10">
            <a:extLst>
              <a:ext uri="{FF2B5EF4-FFF2-40B4-BE49-F238E27FC236}">
                <a16:creationId xmlns:a16="http://schemas.microsoft.com/office/drawing/2014/main" id="{30DDF1FF-BAD2-45D7-AC13-3572D6A97DE9}"/>
              </a:ext>
            </a:extLst>
          </p:cNvPr>
          <p:cNvSpPr txBox="1"/>
          <p:nvPr/>
        </p:nvSpPr>
        <p:spPr>
          <a:xfrm>
            <a:off x="-86229" y="4830255"/>
            <a:ext cx="7021284" cy="954107"/>
          </a:xfrm>
          <a:prstGeom prst="rect">
            <a:avLst/>
          </a:prstGeom>
          <a:noFill/>
        </p:spPr>
        <p:txBody>
          <a:bodyPr wrap="square" rtlCol="0">
            <a:spAutoFit/>
          </a:bodyPr>
          <a:lstStyle/>
          <a:p>
            <a:pPr marL="457200" indent="-457200">
              <a:buFont typeface="Wingdings" panose="05000000000000000000" pitchFamily="2" charset="2"/>
              <a:buChar char="Ø"/>
            </a:pPr>
            <a:r>
              <a:rPr lang="en-US" sz="2800" dirty="0"/>
              <a:t>People would not like to buy things without seals </a:t>
            </a:r>
            <a:endParaRPr lang="en-GB" sz="2800" dirty="0"/>
          </a:p>
        </p:txBody>
      </p:sp>
      <p:sp>
        <p:nvSpPr>
          <p:cNvPr id="3" name="TextBox 2">
            <a:extLst>
              <a:ext uri="{FF2B5EF4-FFF2-40B4-BE49-F238E27FC236}">
                <a16:creationId xmlns:a16="http://schemas.microsoft.com/office/drawing/2014/main" id="{36E858B6-A1F4-4FD9-8759-97D5C21A0FC3}"/>
              </a:ext>
            </a:extLst>
          </p:cNvPr>
          <p:cNvSpPr txBox="1"/>
          <p:nvPr/>
        </p:nvSpPr>
        <p:spPr>
          <a:xfrm>
            <a:off x="0" y="3256143"/>
            <a:ext cx="7021284" cy="523220"/>
          </a:xfrm>
          <a:prstGeom prst="rect">
            <a:avLst/>
          </a:prstGeom>
          <a:noFill/>
        </p:spPr>
        <p:txBody>
          <a:bodyPr wrap="square" rtlCol="0">
            <a:spAutoFit/>
          </a:bodyPr>
          <a:lstStyle/>
          <a:p>
            <a:pPr marL="457200" indent="-457200">
              <a:buFont typeface="Wingdings" panose="05000000000000000000" pitchFamily="2" charset="2"/>
              <a:buChar char="Ø"/>
            </a:pPr>
            <a:r>
              <a:rPr lang="en-US" sz="2800" dirty="0"/>
              <a:t>The Indus Valley  invented a form of writing.</a:t>
            </a:r>
            <a:endParaRPr lang="en-GB" sz="2800" dirty="0"/>
          </a:p>
        </p:txBody>
      </p:sp>
      <p:sp>
        <p:nvSpPr>
          <p:cNvPr id="6" name="TextBox 5">
            <a:extLst>
              <a:ext uri="{FF2B5EF4-FFF2-40B4-BE49-F238E27FC236}">
                <a16:creationId xmlns:a16="http://schemas.microsoft.com/office/drawing/2014/main" id="{0B1A31D6-320F-4B06-A10D-F081CC48E222}"/>
              </a:ext>
            </a:extLst>
          </p:cNvPr>
          <p:cNvSpPr txBox="1"/>
          <p:nvPr/>
        </p:nvSpPr>
        <p:spPr>
          <a:xfrm>
            <a:off x="2886204" y="202998"/>
            <a:ext cx="4448361" cy="923330"/>
          </a:xfrm>
          <a:prstGeom prst="rect">
            <a:avLst/>
          </a:prstGeom>
          <a:noFill/>
        </p:spPr>
        <p:txBody>
          <a:bodyPr wrap="square" rtlCol="0">
            <a:spAutoFit/>
          </a:bodyPr>
          <a:lstStyle/>
          <a:p>
            <a:r>
              <a:rPr lang="en-GB" sz="5400" dirty="0"/>
              <a:t>Fantastic Facts </a:t>
            </a:r>
          </a:p>
        </p:txBody>
      </p:sp>
      <p:pic>
        <p:nvPicPr>
          <p:cNvPr id="2050" name="Picture 2" descr="Archeology of Indus Civilization Script and Seals">
            <a:extLst>
              <a:ext uri="{FF2B5EF4-FFF2-40B4-BE49-F238E27FC236}">
                <a16:creationId xmlns:a16="http://schemas.microsoft.com/office/drawing/2014/main" id="{2D38C577-3647-4577-BF5F-168C23506C5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38968" y="1533304"/>
            <a:ext cx="4686587" cy="4896355"/>
          </a:xfrm>
          <a:prstGeom prst="rect">
            <a:avLst/>
          </a:prstGeom>
          <a:pattFill prst="pct70">
            <a:fgClr>
              <a:schemeClr val="accent1"/>
            </a:fgClr>
            <a:bgClr>
              <a:schemeClr val="bg1"/>
            </a:bgClr>
          </a:pattFill>
        </p:spPr>
      </p:pic>
    </p:spTree>
    <p:extLst>
      <p:ext uri="{BB962C8B-B14F-4D97-AF65-F5344CB8AC3E}">
        <p14:creationId xmlns:p14="http://schemas.microsoft.com/office/powerpoint/2010/main" val="414301177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C7E777-C3FC-42AF-BF99-C61951A76B60}"/>
              </a:ext>
            </a:extLst>
          </p:cNvPr>
          <p:cNvSpPr txBox="1"/>
          <p:nvPr/>
        </p:nvSpPr>
        <p:spPr>
          <a:xfrm>
            <a:off x="-69948" y="2552621"/>
            <a:ext cx="6908800" cy="954107"/>
          </a:xfrm>
          <a:prstGeom prst="rect">
            <a:avLst/>
          </a:prstGeom>
          <a:noFill/>
        </p:spPr>
        <p:txBody>
          <a:bodyPr wrap="square" rtlCol="0">
            <a:spAutoFit/>
          </a:bodyPr>
          <a:lstStyle/>
          <a:p>
            <a:pPr marL="457200" indent="-457200">
              <a:buFont typeface="Wingdings" panose="05000000000000000000" pitchFamily="2" charset="2"/>
              <a:buChar char="Ø"/>
            </a:pPr>
            <a:r>
              <a:rPr lang="en-US" sz="2800" dirty="0"/>
              <a:t>The Indus Valley built some of the first plans for cities ever. </a:t>
            </a:r>
            <a:endParaRPr lang="en-GB" sz="2800" dirty="0"/>
          </a:p>
        </p:txBody>
      </p:sp>
      <p:sp>
        <p:nvSpPr>
          <p:cNvPr id="3" name="TextBox 2">
            <a:extLst>
              <a:ext uri="{FF2B5EF4-FFF2-40B4-BE49-F238E27FC236}">
                <a16:creationId xmlns:a16="http://schemas.microsoft.com/office/drawing/2014/main" id="{712562BD-B36D-41C4-927F-323B9CC05C5C}"/>
              </a:ext>
            </a:extLst>
          </p:cNvPr>
          <p:cNvSpPr txBox="1"/>
          <p:nvPr/>
        </p:nvSpPr>
        <p:spPr>
          <a:xfrm>
            <a:off x="-69948" y="4205169"/>
            <a:ext cx="6623148" cy="954107"/>
          </a:xfrm>
          <a:prstGeom prst="rect">
            <a:avLst/>
          </a:prstGeom>
          <a:noFill/>
        </p:spPr>
        <p:txBody>
          <a:bodyPr wrap="square" rtlCol="0">
            <a:spAutoFit/>
          </a:bodyPr>
          <a:lstStyle/>
          <a:p>
            <a:pPr marL="457200" indent="-457200">
              <a:buFont typeface="Wingdings" panose="05000000000000000000" pitchFamily="2" charset="2"/>
              <a:buChar char="Ø"/>
            </a:pPr>
            <a:r>
              <a:rPr lang="en-US" sz="2800" dirty="0"/>
              <a:t>The people in Indus Valley, were the first to grow cotton and weave cotton clothes</a:t>
            </a:r>
            <a:r>
              <a:rPr lang="en-US" sz="2400" dirty="0"/>
              <a:t>.</a:t>
            </a:r>
            <a:endParaRPr lang="en-GB" sz="2400" dirty="0"/>
          </a:p>
        </p:txBody>
      </p:sp>
      <p:sp>
        <p:nvSpPr>
          <p:cNvPr id="4" name="TextBox 3">
            <a:extLst>
              <a:ext uri="{FF2B5EF4-FFF2-40B4-BE49-F238E27FC236}">
                <a16:creationId xmlns:a16="http://schemas.microsoft.com/office/drawing/2014/main" id="{213D4F69-BF8D-43B6-AFFF-65C17E4571DA}"/>
              </a:ext>
            </a:extLst>
          </p:cNvPr>
          <p:cNvSpPr txBox="1"/>
          <p:nvPr/>
        </p:nvSpPr>
        <p:spPr>
          <a:xfrm>
            <a:off x="-69948" y="5903893"/>
            <a:ext cx="7710271" cy="954107"/>
          </a:xfrm>
          <a:prstGeom prst="rect">
            <a:avLst/>
          </a:prstGeom>
          <a:noFill/>
        </p:spPr>
        <p:txBody>
          <a:bodyPr wrap="square" rtlCol="0">
            <a:spAutoFit/>
          </a:bodyPr>
          <a:lstStyle/>
          <a:p>
            <a:pPr marL="342900" indent="-342900">
              <a:buFont typeface="Wingdings" panose="05000000000000000000" pitchFamily="2" charset="2"/>
              <a:buChar char="Ø"/>
            </a:pPr>
            <a:r>
              <a:rPr lang="en-US" sz="2800" dirty="0"/>
              <a:t>During the Indus Valley period there was an increase of terracotta carts and wheels.</a:t>
            </a:r>
            <a:endParaRPr lang="en-GB" sz="2800" dirty="0"/>
          </a:p>
        </p:txBody>
      </p:sp>
      <p:sp>
        <p:nvSpPr>
          <p:cNvPr id="5" name="TextBox 4">
            <a:extLst>
              <a:ext uri="{FF2B5EF4-FFF2-40B4-BE49-F238E27FC236}">
                <a16:creationId xmlns:a16="http://schemas.microsoft.com/office/drawing/2014/main" id="{71249AB0-EB12-491B-9689-BC4A81EBB548}"/>
              </a:ext>
            </a:extLst>
          </p:cNvPr>
          <p:cNvSpPr txBox="1"/>
          <p:nvPr/>
        </p:nvSpPr>
        <p:spPr>
          <a:xfrm>
            <a:off x="0" y="1843333"/>
            <a:ext cx="6231011" cy="523220"/>
          </a:xfrm>
          <a:prstGeom prst="rect">
            <a:avLst/>
          </a:prstGeom>
          <a:noFill/>
        </p:spPr>
        <p:txBody>
          <a:bodyPr wrap="square" rtlCol="0">
            <a:spAutoFit/>
          </a:bodyPr>
          <a:lstStyle/>
          <a:p>
            <a:pPr marL="342900" indent="-342900">
              <a:buFont typeface="Wingdings" panose="05000000000000000000" pitchFamily="2" charset="2"/>
              <a:buChar char="Ø"/>
            </a:pPr>
            <a:r>
              <a:rPr lang="en-US" sz="2800" dirty="0"/>
              <a:t>They were the first to create sewers</a:t>
            </a:r>
            <a:endParaRPr lang="en-GB" sz="2800" dirty="0"/>
          </a:p>
        </p:txBody>
      </p:sp>
      <p:sp>
        <p:nvSpPr>
          <p:cNvPr id="6" name="TextBox 5">
            <a:extLst>
              <a:ext uri="{FF2B5EF4-FFF2-40B4-BE49-F238E27FC236}">
                <a16:creationId xmlns:a16="http://schemas.microsoft.com/office/drawing/2014/main" id="{ACDF33C9-6F5E-4EDC-BD41-155A251D3779}"/>
              </a:ext>
            </a:extLst>
          </p:cNvPr>
          <p:cNvSpPr txBox="1"/>
          <p:nvPr/>
        </p:nvSpPr>
        <p:spPr>
          <a:xfrm>
            <a:off x="-69948" y="3565135"/>
            <a:ext cx="5994400" cy="523220"/>
          </a:xfrm>
          <a:prstGeom prst="rect">
            <a:avLst/>
          </a:prstGeom>
          <a:noFill/>
        </p:spPr>
        <p:txBody>
          <a:bodyPr wrap="square" rtlCol="0">
            <a:spAutoFit/>
          </a:bodyPr>
          <a:lstStyle/>
          <a:p>
            <a:pPr marL="342900" indent="-342900">
              <a:buFont typeface="Wingdings" panose="05000000000000000000" pitchFamily="2" charset="2"/>
              <a:buChar char="Ø"/>
            </a:pPr>
            <a:r>
              <a:rPr lang="en-US" sz="2800" dirty="0"/>
              <a:t>In the Indus Valley  they created dice. </a:t>
            </a:r>
            <a:endParaRPr lang="en-GB" sz="2800" dirty="0"/>
          </a:p>
        </p:txBody>
      </p:sp>
      <p:sp>
        <p:nvSpPr>
          <p:cNvPr id="8" name="TextBox 7">
            <a:extLst>
              <a:ext uri="{FF2B5EF4-FFF2-40B4-BE49-F238E27FC236}">
                <a16:creationId xmlns:a16="http://schemas.microsoft.com/office/drawing/2014/main" id="{25C527AA-C8CF-4F7E-A0D3-7758A0FF94EB}"/>
              </a:ext>
            </a:extLst>
          </p:cNvPr>
          <p:cNvSpPr txBox="1"/>
          <p:nvPr/>
        </p:nvSpPr>
        <p:spPr>
          <a:xfrm>
            <a:off x="-69948" y="5269974"/>
            <a:ext cx="5073748" cy="523220"/>
          </a:xfrm>
          <a:prstGeom prst="rect">
            <a:avLst/>
          </a:prstGeom>
          <a:noFill/>
        </p:spPr>
        <p:txBody>
          <a:bodyPr wrap="square">
            <a:spAutoFit/>
          </a:bodyPr>
          <a:lstStyle/>
          <a:p>
            <a:pPr marL="457200" indent="-457200">
              <a:buFont typeface="Wingdings" panose="05000000000000000000" pitchFamily="2" charset="2"/>
              <a:buChar char="Ø"/>
            </a:pPr>
            <a:r>
              <a:rPr lang="en-US" sz="2800" dirty="0"/>
              <a:t>They were the first big gamers</a:t>
            </a:r>
            <a:endParaRPr lang="en-GB" sz="2800" dirty="0"/>
          </a:p>
        </p:txBody>
      </p:sp>
      <p:sp>
        <p:nvSpPr>
          <p:cNvPr id="9" name="TextBox 8">
            <a:extLst>
              <a:ext uri="{FF2B5EF4-FFF2-40B4-BE49-F238E27FC236}">
                <a16:creationId xmlns:a16="http://schemas.microsoft.com/office/drawing/2014/main" id="{B2BA4072-1147-4599-A410-B5A84E9E5BF4}"/>
              </a:ext>
            </a:extLst>
          </p:cNvPr>
          <p:cNvSpPr txBox="1"/>
          <p:nvPr/>
        </p:nvSpPr>
        <p:spPr>
          <a:xfrm>
            <a:off x="2300361" y="455361"/>
            <a:ext cx="8039100" cy="1015663"/>
          </a:xfrm>
          <a:prstGeom prst="rect">
            <a:avLst/>
          </a:prstGeom>
          <a:noFill/>
        </p:spPr>
        <p:txBody>
          <a:bodyPr wrap="square" rtlCol="0">
            <a:spAutoFit/>
          </a:bodyPr>
          <a:lstStyle/>
          <a:p>
            <a:r>
              <a:rPr lang="en-GB" sz="6000" dirty="0"/>
              <a:t>Fabulous Firsts !</a:t>
            </a:r>
          </a:p>
        </p:txBody>
      </p:sp>
      <p:sp>
        <p:nvSpPr>
          <p:cNvPr id="17" name="Octagon 16">
            <a:extLst>
              <a:ext uri="{FF2B5EF4-FFF2-40B4-BE49-F238E27FC236}">
                <a16:creationId xmlns:a16="http://schemas.microsoft.com/office/drawing/2014/main" id="{2A264F57-674E-436C-9DF5-A5308CC7D8E8}"/>
              </a:ext>
            </a:extLst>
          </p:cNvPr>
          <p:cNvSpPr/>
          <p:nvPr/>
        </p:nvSpPr>
        <p:spPr>
          <a:xfrm>
            <a:off x="7034061" y="1601512"/>
            <a:ext cx="4870548" cy="4670004"/>
          </a:xfrm>
          <a:prstGeom prst="octagon">
            <a:avLst/>
          </a:prstGeom>
          <a:solidFill>
            <a:srgbClr val="BFE0EF"/>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5" name="TextBox 14">
            <a:extLst>
              <a:ext uri="{FF2B5EF4-FFF2-40B4-BE49-F238E27FC236}">
                <a16:creationId xmlns:a16="http://schemas.microsoft.com/office/drawing/2014/main" id="{F67ED202-822B-4DE3-A669-059B1BAD53ED}"/>
              </a:ext>
            </a:extLst>
          </p:cNvPr>
          <p:cNvSpPr txBox="1"/>
          <p:nvPr/>
        </p:nvSpPr>
        <p:spPr>
          <a:xfrm>
            <a:off x="7948461" y="1944324"/>
            <a:ext cx="4354729" cy="646331"/>
          </a:xfrm>
          <a:prstGeom prst="rect">
            <a:avLst/>
          </a:prstGeom>
          <a:noFill/>
        </p:spPr>
        <p:txBody>
          <a:bodyPr wrap="square" rtlCol="0">
            <a:spAutoFit/>
          </a:bodyPr>
          <a:lstStyle/>
          <a:p>
            <a:r>
              <a:rPr lang="en-GB" sz="3600" dirty="0">
                <a:solidFill>
                  <a:schemeClr val="bg1"/>
                </a:solidFill>
              </a:rPr>
              <a:t>Did you know?</a:t>
            </a:r>
          </a:p>
        </p:txBody>
      </p:sp>
      <p:sp>
        <p:nvSpPr>
          <p:cNvPr id="18" name="TextBox 17">
            <a:extLst>
              <a:ext uri="{FF2B5EF4-FFF2-40B4-BE49-F238E27FC236}">
                <a16:creationId xmlns:a16="http://schemas.microsoft.com/office/drawing/2014/main" id="{CB52EB09-B0C6-4524-AB0C-A9A4A3772F9C}"/>
              </a:ext>
            </a:extLst>
          </p:cNvPr>
          <p:cNvSpPr txBox="1"/>
          <p:nvPr/>
        </p:nvSpPr>
        <p:spPr>
          <a:xfrm>
            <a:off x="7408593" y="2590655"/>
            <a:ext cx="4413349" cy="3046988"/>
          </a:xfrm>
          <a:prstGeom prst="rect">
            <a:avLst/>
          </a:prstGeom>
          <a:noFill/>
        </p:spPr>
        <p:txBody>
          <a:bodyPr wrap="square" rtlCol="0">
            <a:spAutoFit/>
          </a:bodyPr>
          <a:lstStyle/>
          <a:p>
            <a:r>
              <a:rPr lang="en-GB" sz="4800" b="1" dirty="0">
                <a:solidFill>
                  <a:schemeClr val="bg1"/>
                </a:solidFill>
              </a:rPr>
              <a:t>Some of the first Dentists came from the Indus Valley!</a:t>
            </a:r>
          </a:p>
        </p:txBody>
      </p:sp>
    </p:spTree>
    <p:extLst>
      <p:ext uri="{BB962C8B-B14F-4D97-AF65-F5344CB8AC3E}">
        <p14:creationId xmlns:p14="http://schemas.microsoft.com/office/powerpoint/2010/main" val="136765554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E4B424A-122E-4B93-95A9-D3D82A91C60B}"/>
              </a:ext>
            </a:extLst>
          </p:cNvPr>
          <p:cNvSpPr txBox="1"/>
          <p:nvPr/>
        </p:nvSpPr>
        <p:spPr>
          <a:xfrm>
            <a:off x="3770141" y="2977821"/>
            <a:ext cx="8421859" cy="523220"/>
          </a:xfrm>
          <a:prstGeom prst="rect">
            <a:avLst/>
          </a:prstGeom>
          <a:noFill/>
        </p:spPr>
        <p:txBody>
          <a:bodyPr wrap="square" rtlCol="0">
            <a:spAutoFit/>
          </a:bodyPr>
          <a:lstStyle/>
          <a:p>
            <a:pPr marL="457200" indent="-457200">
              <a:buFont typeface="Wingdings" panose="05000000000000000000" pitchFamily="2" charset="2"/>
              <a:buChar char="Ø"/>
            </a:pPr>
            <a:r>
              <a:rPr lang="en-US" sz="2800" dirty="0"/>
              <a:t>Their main food was Wheat and Barley</a:t>
            </a:r>
            <a:endParaRPr lang="en-GB" sz="2800" dirty="0"/>
          </a:p>
        </p:txBody>
      </p:sp>
      <p:sp>
        <p:nvSpPr>
          <p:cNvPr id="4" name="TextBox 3">
            <a:extLst>
              <a:ext uri="{FF2B5EF4-FFF2-40B4-BE49-F238E27FC236}">
                <a16:creationId xmlns:a16="http://schemas.microsoft.com/office/drawing/2014/main" id="{B07EF1F0-2FA0-4A44-862A-BA33A31799D0}"/>
              </a:ext>
            </a:extLst>
          </p:cNvPr>
          <p:cNvSpPr txBox="1"/>
          <p:nvPr/>
        </p:nvSpPr>
        <p:spPr>
          <a:xfrm flipH="1">
            <a:off x="3725202" y="3572669"/>
            <a:ext cx="8181536" cy="954107"/>
          </a:xfrm>
          <a:prstGeom prst="rect">
            <a:avLst/>
          </a:prstGeom>
          <a:noFill/>
        </p:spPr>
        <p:txBody>
          <a:bodyPr wrap="square" rtlCol="0">
            <a:spAutoFit/>
          </a:bodyPr>
          <a:lstStyle/>
          <a:p>
            <a:pPr marL="457200" indent="-457200">
              <a:buFont typeface="Wingdings" panose="05000000000000000000" pitchFamily="2" charset="2"/>
              <a:buChar char="Ø"/>
            </a:pPr>
            <a:r>
              <a:rPr lang="en-US" sz="2800" dirty="0"/>
              <a:t>The women wore a type of skirt and a shawl around their shoulders. </a:t>
            </a:r>
            <a:endParaRPr lang="en-GB" sz="2800" dirty="0"/>
          </a:p>
        </p:txBody>
      </p:sp>
      <p:sp>
        <p:nvSpPr>
          <p:cNvPr id="6" name="TextBox 5">
            <a:extLst>
              <a:ext uri="{FF2B5EF4-FFF2-40B4-BE49-F238E27FC236}">
                <a16:creationId xmlns:a16="http://schemas.microsoft.com/office/drawing/2014/main" id="{F83375D9-6FD3-4FB7-9BE2-9B7C66824CC4}"/>
              </a:ext>
            </a:extLst>
          </p:cNvPr>
          <p:cNvSpPr txBox="1"/>
          <p:nvPr/>
        </p:nvSpPr>
        <p:spPr>
          <a:xfrm>
            <a:off x="3902149" y="1987900"/>
            <a:ext cx="8624940" cy="954107"/>
          </a:xfrm>
          <a:prstGeom prst="rect">
            <a:avLst/>
          </a:prstGeom>
          <a:noFill/>
        </p:spPr>
        <p:txBody>
          <a:bodyPr wrap="square" rtlCol="0">
            <a:spAutoFit/>
          </a:bodyPr>
          <a:lstStyle/>
          <a:p>
            <a:pPr marL="457200" indent="-457200">
              <a:buFont typeface="Wingdings" panose="05000000000000000000" pitchFamily="2" charset="2"/>
              <a:buChar char="Ø"/>
            </a:pPr>
            <a:r>
              <a:rPr lang="en-US" sz="2800" dirty="0"/>
              <a:t>The artist and craftsmen of the Indus Valley were extremely skilled </a:t>
            </a:r>
            <a:endParaRPr lang="en-GB" sz="2800" dirty="0"/>
          </a:p>
        </p:txBody>
      </p:sp>
      <p:sp>
        <p:nvSpPr>
          <p:cNvPr id="7" name="TextBox 6">
            <a:extLst>
              <a:ext uri="{FF2B5EF4-FFF2-40B4-BE49-F238E27FC236}">
                <a16:creationId xmlns:a16="http://schemas.microsoft.com/office/drawing/2014/main" id="{B4E5798C-69D3-4F18-BA82-B9B98AC698E0}"/>
              </a:ext>
            </a:extLst>
          </p:cNvPr>
          <p:cNvSpPr txBox="1"/>
          <p:nvPr/>
        </p:nvSpPr>
        <p:spPr>
          <a:xfrm>
            <a:off x="3725202" y="5903893"/>
            <a:ext cx="8421859" cy="954107"/>
          </a:xfrm>
          <a:prstGeom prst="rect">
            <a:avLst/>
          </a:prstGeom>
          <a:noFill/>
        </p:spPr>
        <p:txBody>
          <a:bodyPr wrap="square" rtlCol="0">
            <a:spAutoFit/>
          </a:bodyPr>
          <a:lstStyle/>
          <a:p>
            <a:pPr marL="457200" indent="-457200">
              <a:buFont typeface="Wingdings" panose="05000000000000000000" pitchFamily="2" charset="2"/>
              <a:buChar char="Ø"/>
            </a:pPr>
            <a:r>
              <a:rPr lang="en-US" sz="2800" dirty="0"/>
              <a:t>In the Indus Valley they still had 12 months but they had 354 days a year. </a:t>
            </a:r>
            <a:endParaRPr lang="en-GB" sz="2800" dirty="0"/>
          </a:p>
        </p:txBody>
      </p:sp>
      <p:sp>
        <p:nvSpPr>
          <p:cNvPr id="3" name="TextBox 2">
            <a:extLst>
              <a:ext uri="{FF2B5EF4-FFF2-40B4-BE49-F238E27FC236}">
                <a16:creationId xmlns:a16="http://schemas.microsoft.com/office/drawing/2014/main" id="{261CFB7E-4EFF-450B-8446-BC8403A1B5AC}"/>
              </a:ext>
            </a:extLst>
          </p:cNvPr>
          <p:cNvSpPr txBox="1"/>
          <p:nvPr/>
        </p:nvSpPr>
        <p:spPr>
          <a:xfrm>
            <a:off x="3605920" y="4518898"/>
            <a:ext cx="8750300" cy="1384995"/>
          </a:xfrm>
          <a:prstGeom prst="rect">
            <a:avLst/>
          </a:prstGeom>
          <a:noFill/>
        </p:spPr>
        <p:txBody>
          <a:bodyPr wrap="square" rtlCol="0">
            <a:spAutoFit/>
          </a:bodyPr>
          <a:lstStyle/>
          <a:p>
            <a:pPr marL="457200" indent="-457200">
              <a:buFont typeface="Wingdings" panose="05000000000000000000" pitchFamily="2" charset="2"/>
              <a:buChar char="Ø"/>
            </a:pPr>
            <a:r>
              <a:rPr lang="en-US" sz="2800" dirty="0"/>
              <a:t>Men and Women, both rich and poor, wore  necklaces, fillets ,armlets and finger rings and were common to both women and men.</a:t>
            </a:r>
            <a:endParaRPr lang="en-GB" sz="2800" dirty="0"/>
          </a:p>
        </p:txBody>
      </p:sp>
      <p:sp>
        <p:nvSpPr>
          <p:cNvPr id="5" name="TextBox 4">
            <a:extLst>
              <a:ext uri="{FF2B5EF4-FFF2-40B4-BE49-F238E27FC236}">
                <a16:creationId xmlns:a16="http://schemas.microsoft.com/office/drawing/2014/main" id="{477AE802-A717-40DC-A0ED-E5542BE9780B}"/>
              </a:ext>
            </a:extLst>
          </p:cNvPr>
          <p:cNvSpPr txBox="1"/>
          <p:nvPr/>
        </p:nvSpPr>
        <p:spPr>
          <a:xfrm>
            <a:off x="5539563" y="400375"/>
            <a:ext cx="8421858" cy="1200329"/>
          </a:xfrm>
          <a:prstGeom prst="rect">
            <a:avLst/>
          </a:prstGeom>
          <a:noFill/>
        </p:spPr>
        <p:txBody>
          <a:bodyPr wrap="square" rtlCol="0">
            <a:spAutoFit/>
          </a:bodyPr>
          <a:lstStyle/>
          <a:p>
            <a:r>
              <a:rPr lang="en-GB" sz="7200" dirty="0"/>
              <a:t>Day to Day life !</a:t>
            </a:r>
          </a:p>
        </p:txBody>
      </p:sp>
      <p:pic>
        <p:nvPicPr>
          <p:cNvPr id="9" name="Picture 8">
            <a:extLst>
              <a:ext uri="{FF2B5EF4-FFF2-40B4-BE49-F238E27FC236}">
                <a16:creationId xmlns:a16="http://schemas.microsoft.com/office/drawing/2014/main" id="{F7E40C3B-287F-4879-BC45-3D30D8848F0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253" y="308550"/>
            <a:ext cx="3583308" cy="6384981"/>
          </a:xfrm>
          <a:prstGeom prst="rect">
            <a:avLst/>
          </a:prstGeom>
        </p:spPr>
      </p:pic>
    </p:spTree>
    <p:extLst>
      <p:ext uri="{BB962C8B-B14F-4D97-AF65-F5344CB8AC3E}">
        <p14:creationId xmlns:p14="http://schemas.microsoft.com/office/powerpoint/2010/main" val="77993810"/>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CC3A14D-B6FE-4A04-82FF-96195668280C}"/>
              </a:ext>
            </a:extLst>
          </p:cNvPr>
          <p:cNvSpPr txBox="1"/>
          <p:nvPr/>
        </p:nvSpPr>
        <p:spPr>
          <a:xfrm>
            <a:off x="2235200" y="1677382"/>
            <a:ext cx="10587990" cy="3046988"/>
          </a:xfrm>
          <a:prstGeom prst="rect">
            <a:avLst/>
          </a:prstGeom>
          <a:noFill/>
        </p:spPr>
        <p:txBody>
          <a:bodyPr wrap="square" rtlCol="0">
            <a:spAutoFit/>
          </a:bodyPr>
          <a:lstStyle/>
          <a:p>
            <a:r>
              <a:rPr lang="en-GB" sz="9600" dirty="0"/>
              <a:t>We shall be remembered!</a:t>
            </a:r>
          </a:p>
        </p:txBody>
      </p:sp>
    </p:spTree>
    <p:extLst>
      <p:ext uri="{BB962C8B-B14F-4D97-AF65-F5344CB8AC3E}">
        <p14:creationId xmlns:p14="http://schemas.microsoft.com/office/powerpoint/2010/main" val="54192973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238</TotalTime>
  <Words>962</Words>
  <Application>Microsoft Office PowerPoint</Application>
  <PresentationFormat>Widescreen</PresentationFormat>
  <Paragraphs>74</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Wingdings</vt:lpstr>
      <vt:lpstr>Office Theme</vt:lpstr>
      <vt:lpstr>Talk like the KBN Valley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Year Six</dc:creator>
  <cp:lastModifiedBy>V Argent</cp:lastModifiedBy>
  <cp:revision>34</cp:revision>
  <cp:lastPrinted>2024-01-29T15:06:45Z</cp:lastPrinted>
  <dcterms:created xsi:type="dcterms:W3CDTF">2024-01-17T14:42:48Z</dcterms:created>
  <dcterms:modified xsi:type="dcterms:W3CDTF">2024-01-29T15:06:50Z</dcterms:modified>
</cp:coreProperties>
</file>