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3AD"/>
    <a:srgbClr val="2751D9"/>
    <a:srgbClr val="D9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935" autoAdjust="0"/>
  </p:normalViewPr>
  <p:slideViewPr>
    <p:cSldViewPr snapToGrid="0">
      <p:cViewPr varScale="1">
        <p:scale>
          <a:sx n="47" d="100"/>
          <a:sy n="47" d="100"/>
        </p:scale>
        <p:origin x="89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76879-9A35-4339-B751-7E3E31A13701}"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E2638-CE1D-47BD-BF65-7AC03BF4B21F}" type="slidenum">
              <a:rPr lang="en-GB" smtClean="0"/>
              <a:t>‹#›</a:t>
            </a:fld>
            <a:endParaRPr lang="en-GB"/>
          </a:p>
        </p:txBody>
      </p:sp>
    </p:spTree>
    <p:extLst>
      <p:ext uri="{BB962C8B-B14F-4D97-AF65-F5344CB8AC3E}">
        <p14:creationId xmlns:p14="http://schemas.microsoft.com/office/powerpoint/2010/main" val="253190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a:t>
            </a:r>
            <a:endParaRPr lang="en-GB" dirty="0"/>
          </a:p>
        </p:txBody>
      </p:sp>
      <p:sp>
        <p:nvSpPr>
          <p:cNvPr id="4" name="Slide Number Placeholder 3"/>
          <p:cNvSpPr>
            <a:spLocks noGrp="1"/>
          </p:cNvSpPr>
          <p:nvPr>
            <p:ph type="sldNum" sz="quarter" idx="5"/>
          </p:nvPr>
        </p:nvSpPr>
        <p:spPr/>
        <p:txBody>
          <a:bodyPr/>
          <a:lstStyle/>
          <a:p>
            <a:fld id="{B34E2638-CE1D-47BD-BF65-7AC03BF4B21F}" type="slidenum">
              <a:rPr lang="en-GB" smtClean="0"/>
              <a:t>1</a:t>
            </a:fld>
            <a:endParaRPr lang="en-GB"/>
          </a:p>
        </p:txBody>
      </p:sp>
    </p:spTree>
    <p:extLst>
      <p:ext uri="{BB962C8B-B14F-4D97-AF65-F5344CB8AC3E}">
        <p14:creationId xmlns:p14="http://schemas.microsoft.com/office/powerpoint/2010/main" val="283429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Leo: River Indus runs through the Indus Valley, which is in the subtropics. The Indus Valley covered half a million square miles from the Indian ocean to the foothills of the Himalayas. The people were dependant on the heavy rain or monsoons.</a:t>
            </a:r>
          </a:p>
          <a:p>
            <a:r>
              <a:rPr lang="en-GB" dirty="0"/>
              <a:t>The monsoons seem to have gradually moved East and people have followed.</a:t>
            </a:r>
          </a:p>
          <a:p>
            <a:r>
              <a:rPr lang="en-GB" dirty="0"/>
              <a:t>Another suggestion is that an earthquake caused one of the major rivers.</a:t>
            </a:r>
          </a:p>
          <a:p>
            <a:endParaRPr lang="en-GB" dirty="0"/>
          </a:p>
        </p:txBody>
      </p:sp>
      <p:sp>
        <p:nvSpPr>
          <p:cNvPr id="4" name="Slide Number Placeholder 3"/>
          <p:cNvSpPr>
            <a:spLocks noGrp="1"/>
          </p:cNvSpPr>
          <p:nvPr>
            <p:ph type="sldNum" sz="quarter" idx="5"/>
          </p:nvPr>
        </p:nvSpPr>
        <p:spPr/>
        <p:txBody>
          <a:bodyPr/>
          <a:lstStyle/>
          <a:p>
            <a:fld id="{B34E2638-CE1D-47BD-BF65-7AC03BF4B21F}" type="slidenum">
              <a:rPr lang="en-GB" smtClean="0"/>
              <a:t>2</a:t>
            </a:fld>
            <a:endParaRPr lang="en-GB"/>
          </a:p>
        </p:txBody>
      </p:sp>
    </p:spTree>
    <p:extLst>
      <p:ext uri="{BB962C8B-B14F-4D97-AF65-F5344CB8AC3E}">
        <p14:creationId xmlns:p14="http://schemas.microsoft.com/office/powerpoint/2010/main" val="359570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Phoebe: Indus Valley came into existence about 4500 years ago in what is now Pakistan and western India. The Indus Valley civilization was discovered in the early 1900’s by a British archaeologist named Jhon Marshall. Since then, archaeologists have uncovered more and more evidence of the ancient culture. The Indus valley can be traced back to 7000 BC.</a:t>
            </a:r>
          </a:p>
        </p:txBody>
      </p:sp>
      <p:sp>
        <p:nvSpPr>
          <p:cNvPr id="4" name="Slide Number Placeholder 3"/>
          <p:cNvSpPr>
            <a:spLocks noGrp="1"/>
          </p:cNvSpPr>
          <p:nvPr>
            <p:ph type="sldNum" sz="quarter" idx="5"/>
          </p:nvPr>
        </p:nvSpPr>
        <p:spPr/>
        <p:txBody>
          <a:bodyPr/>
          <a:lstStyle/>
          <a:p>
            <a:fld id="{B34E2638-CE1D-47BD-BF65-7AC03BF4B21F}" type="slidenum">
              <a:rPr lang="en-GB" smtClean="0"/>
              <a:t>3</a:t>
            </a:fld>
            <a:endParaRPr lang="en-GB"/>
          </a:p>
        </p:txBody>
      </p:sp>
    </p:spTree>
    <p:extLst>
      <p:ext uri="{BB962C8B-B14F-4D97-AF65-F5344CB8AC3E}">
        <p14:creationId xmlns:p14="http://schemas.microsoft.com/office/powerpoint/2010/main" val="10717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Amber: The citizens of the Indus Valley usually carried spears with leaf shaped heads. They tended to use gold, copper, silver and bronze. Children in the Indus Valley played with toys made of terracotta pottery. The oldest dice in the world was found at Harappa. They enjoyed crafting pottery ! Although most people lived by farming, there were skilled craftsman who worked with metals and clay, hunters ,fishermen , builders and scribes,</a:t>
            </a:r>
          </a:p>
          <a:p>
            <a:r>
              <a:rPr lang="en-GB" dirty="0"/>
              <a:t>The people who lived in the Indus Valley were the first to grow cotton and weave cotton cloth,</a:t>
            </a:r>
          </a:p>
          <a:p>
            <a:r>
              <a:rPr lang="en-GB" dirty="0"/>
              <a:t>Only a limited number of weapons have been recovered and there is little evidence of conflict. They used irrigation canals to bring water from the river to crops. By 2600 BCE, small early Harrapan communities have developed into large urban centres . Excavations at Harappa , Mohenjo-Daro and other sites of the Indus Valley civilisation have uncovered the use of “ practical mathematics.” The Indus Valley citizens mainly created sculptures and not much litature. </a:t>
            </a:r>
          </a:p>
          <a:p>
            <a:endParaRPr lang="en-GB" dirty="0"/>
          </a:p>
        </p:txBody>
      </p:sp>
      <p:sp>
        <p:nvSpPr>
          <p:cNvPr id="4" name="Slide Number Placeholder 3"/>
          <p:cNvSpPr>
            <a:spLocks noGrp="1"/>
          </p:cNvSpPr>
          <p:nvPr>
            <p:ph type="sldNum" sz="quarter" idx="5"/>
          </p:nvPr>
        </p:nvSpPr>
        <p:spPr/>
        <p:txBody>
          <a:bodyPr/>
          <a:lstStyle/>
          <a:p>
            <a:fld id="{B34E2638-CE1D-47BD-BF65-7AC03BF4B21F}" type="slidenum">
              <a:rPr lang="en-GB" smtClean="0"/>
              <a:t>4</a:t>
            </a:fld>
            <a:endParaRPr lang="en-GB"/>
          </a:p>
        </p:txBody>
      </p:sp>
    </p:spTree>
    <p:extLst>
      <p:ext uri="{BB962C8B-B14F-4D97-AF65-F5344CB8AC3E}">
        <p14:creationId xmlns:p14="http://schemas.microsoft.com/office/powerpoint/2010/main" val="118565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Phoebe: Due to its location , Indus Valley was placed on a fertile plain and helped a lot in agriculture. Indus Valley developed the first accurate system of weights and measures. Indus Valley is rather important to the economy of the region. During the Indus Valley period , there was a dramatic increase in number of terracotta carts and wheels. The wheel – throwing technique was consistently used to make many vessels. The Indus valley created a form of writing . </a:t>
            </a:r>
          </a:p>
        </p:txBody>
      </p:sp>
      <p:sp>
        <p:nvSpPr>
          <p:cNvPr id="4" name="Slide Number Placeholder 3"/>
          <p:cNvSpPr>
            <a:spLocks noGrp="1"/>
          </p:cNvSpPr>
          <p:nvPr>
            <p:ph type="sldNum" sz="quarter" idx="5"/>
          </p:nvPr>
        </p:nvSpPr>
        <p:spPr/>
        <p:txBody>
          <a:bodyPr/>
          <a:lstStyle/>
          <a:p>
            <a:fld id="{B34E2638-CE1D-47BD-BF65-7AC03BF4B21F}" type="slidenum">
              <a:rPr lang="en-GB" smtClean="0"/>
              <a:t>5</a:t>
            </a:fld>
            <a:endParaRPr lang="en-GB"/>
          </a:p>
        </p:txBody>
      </p:sp>
    </p:spTree>
    <p:extLst>
      <p:ext uri="{BB962C8B-B14F-4D97-AF65-F5344CB8AC3E}">
        <p14:creationId xmlns:p14="http://schemas.microsoft.com/office/powerpoint/2010/main" val="284871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Amber</a:t>
            </a:r>
            <a:endParaRPr lang="en-GB" dirty="0"/>
          </a:p>
        </p:txBody>
      </p:sp>
      <p:sp>
        <p:nvSpPr>
          <p:cNvPr id="4" name="Slide Number Placeholder 3"/>
          <p:cNvSpPr>
            <a:spLocks noGrp="1"/>
          </p:cNvSpPr>
          <p:nvPr>
            <p:ph type="sldNum" sz="quarter" idx="5"/>
          </p:nvPr>
        </p:nvSpPr>
        <p:spPr/>
        <p:txBody>
          <a:bodyPr/>
          <a:lstStyle/>
          <a:p>
            <a:fld id="{B34E2638-CE1D-47BD-BF65-7AC03BF4B21F}" type="slidenum">
              <a:rPr lang="en-GB" smtClean="0"/>
              <a:t>6</a:t>
            </a:fld>
            <a:endParaRPr lang="en-GB"/>
          </a:p>
        </p:txBody>
      </p:sp>
    </p:spTree>
    <p:extLst>
      <p:ext uri="{BB962C8B-B14F-4D97-AF65-F5344CB8AC3E}">
        <p14:creationId xmlns:p14="http://schemas.microsoft.com/office/powerpoint/2010/main" val="286790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302716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772E86-21EF-4C47-A481-8DF26941008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416140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1882280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0123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1058558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282937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2733582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106445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336408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79746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140652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4772E86-21EF-4C47-A481-8DF26941008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268202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4772E86-21EF-4C47-A481-8DF269410084}" type="datetimeFigureOut">
              <a:rPr lang="en-GB" smtClean="0"/>
              <a:t>24/01/2024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68412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425586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182180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B4772E86-21EF-4C47-A481-8DF269410084}" type="datetimeFigureOut">
              <a:rPr lang="en-GB" smtClean="0"/>
              <a:t>24/01/2024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222387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4772E86-21EF-4C47-A481-8DF269410084}"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E5B67E-32B5-4AF4-B47C-0678C787A777}" type="slidenum">
              <a:rPr lang="en-GB" smtClean="0"/>
              <a:t>‹#›</a:t>
            </a:fld>
            <a:endParaRPr lang="en-GB"/>
          </a:p>
        </p:txBody>
      </p:sp>
    </p:spTree>
    <p:extLst>
      <p:ext uri="{BB962C8B-B14F-4D97-AF65-F5344CB8AC3E}">
        <p14:creationId xmlns:p14="http://schemas.microsoft.com/office/powerpoint/2010/main" val="401917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772E86-21EF-4C47-A481-8DF269410084}" type="datetimeFigureOut">
              <a:rPr lang="en-GB" smtClean="0"/>
              <a:t>24/01/2024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CE5B67E-32B5-4AF4-B47C-0678C787A777}" type="slidenum">
              <a:rPr lang="en-GB" smtClean="0"/>
              <a:t>‹#›</a:t>
            </a:fld>
            <a:endParaRPr lang="en-GB"/>
          </a:p>
        </p:txBody>
      </p:sp>
    </p:spTree>
    <p:extLst>
      <p:ext uri="{BB962C8B-B14F-4D97-AF65-F5344CB8AC3E}">
        <p14:creationId xmlns:p14="http://schemas.microsoft.com/office/powerpoint/2010/main" val="33518127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urses.lumenlearning.com/boundless-worldhistory/chapter/the-indus-river-valley-civiliz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Indus_Valley_Civilis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ndianetzone.com/1/cities_indus_valley.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lobal-geography.org/af/Geography/Asia/India/Pictures/Lamayuru/Indus_Valley_near_Alchi_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lobal-geography.org/af/Geography/Asia/India/Pictures/Lamayuru/Indus_Valley_near_Alchi_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indianetzone.com/44/architecture_indus_valley_civilisatio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45BDC9-F02E-4C24-A299-F38D23DFF1E5}"/>
              </a:ext>
            </a:extLst>
          </p:cNvPr>
          <p:cNvPicPr>
            <a:picLocks noChangeAspect="1"/>
          </p:cNvPicPr>
          <p:nvPr/>
        </p:nvPicPr>
        <p:blipFill>
          <a:blip r:embed="rId3">
            <a:alphaModFix amt="97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8771" y="0"/>
            <a:ext cx="12569541" cy="8156232"/>
          </a:xfrm>
          <a:prstGeom prst="rect">
            <a:avLst/>
          </a:prstGeom>
        </p:spPr>
      </p:pic>
      <p:sp>
        <p:nvSpPr>
          <p:cNvPr id="6" name="TextBox 5">
            <a:extLst>
              <a:ext uri="{FF2B5EF4-FFF2-40B4-BE49-F238E27FC236}">
                <a16:creationId xmlns:a16="http://schemas.microsoft.com/office/drawing/2014/main" id="{0134829C-CCFE-41C8-882D-D437980C9C2C}"/>
              </a:ext>
            </a:extLst>
          </p:cNvPr>
          <p:cNvSpPr txBox="1"/>
          <p:nvPr/>
        </p:nvSpPr>
        <p:spPr>
          <a:xfrm>
            <a:off x="1049384" y="5749876"/>
            <a:ext cx="11160554" cy="230832"/>
          </a:xfrm>
          <a:prstGeom prst="rect">
            <a:avLst/>
          </a:prstGeom>
          <a:noFill/>
        </p:spPr>
        <p:txBody>
          <a:bodyPr wrap="square" rtlCol="0">
            <a:spAutoFit/>
          </a:bodyPr>
          <a:lstStyle/>
          <a:p>
            <a:r>
              <a:rPr lang="en-GB" sz="900" dirty="0"/>
              <a:t>T</a:t>
            </a:r>
          </a:p>
        </p:txBody>
      </p:sp>
      <p:sp>
        <p:nvSpPr>
          <p:cNvPr id="2" name="Title 1">
            <a:extLst>
              <a:ext uri="{FF2B5EF4-FFF2-40B4-BE49-F238E27FC236}">
                <a16:creationId xmlns:a16="http://schemas.microsoft.com/office/drawing/2014/main" id="{663C148A-7FCF-478D-9B9A-CDA02C48C084}"/>
              </a:ext>
            </a:extLst>
          </p:cNvPr>
          <p:cNvSpPr>
            <a:spLocks noGrp="1"/>
          </p:cNvSpPr>
          <p:nvPr>
            <p:ph type="ctrTitle"/>
          </p:nvPr>
        </p:nvSpPr>
        <p:spPr>
          <a:xfrm>
            <a:off x="1524000" y="1122363"/>
            <a:ext cx="8953500" cy="2387600"/>
          </a:xfrm>
        </p:spPr>
        <p:txBody>
          <a:bodyPr/>
          <a:lstStyle/>
          <a:p>
            <a:r>
              <a:rPr lang="en-GB" dirty="0">
                <a:solidFill>
                  <a:srgbClr val="2751D9"/>
                </a:solidFill>
              </a:rPr>
              <a:t>ALL ABOUT THE INDUS VALLEY</a:t>
            </a:r>
          </a:p>
        </p:txBody>
      </p:sp>
      <p:sp>
        <p:nvSpPr>
          <p:cNvPr id="3" name="Subtitle 2">
            <a:extLst>
              <a:ext uri="{FF2B5EF4-FFF2-40B4-BE49-F238E27FC236}">
                <a16:creationId xmlns:a16="http://schemas.microsoft.com/office/drawing/2014/main" id="{528729F1-8797-4849-8796-3AE9CB95713C}"/>
              </a:ext>
            </a:extLst>
          </p:cNvPr>
          <p:cNvSpPr>
            <a:spLocks noGrp="1"/>
          </p:cNvSpPr>
          <p:nvPr>
            <p:ph type="subTitle" idx="1"/>
          </p:nvPr>
        </p:nvSpPr>
        <p:spPr/>
        <p:txBody>
          <a:bodyPr>
            <a:normAutofit fontScale="55000" lnSpcReduction="20000"/>
          </a:bodyPr>
          <a:lstStyle/>
          <a:p>
            <a:endParaRPr lang="en-GB" dirty="0"/>
          </a:p>
          <a:p>
            <a:endParaRPr lang="en-GB" dirty="0"/>
          </a:p>
          <a:p>
            <a:r>
              <a:rPr lang="en-GB" sz="3400" dirty="0">
                <a:solidFill>
                  <a:srgbClr val="2751D9"/>
                </a:solidFill>
              </a:rPr>
              <a:t>The Indus Pals: Amber, Phoebe, Leo and Jacob</a:t>
            </a:r>
          </a:p>
        </p:txBody>
      </p:sp>
    </p:spTree>
    <p:extLst>
      <p:ext uri="{BB962C8B-B14F-4D97-AF65-F5344CB8AC3E}">
        <p14:creationId xmlns:p14="http://schemas.microsoft.com/office/powerpoint/2010/main" val="15749859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E162-ECE5-4319-A3ED-424D46F9D748}"/>
              </a:ext>
            </a:extLst>
          </p:cNvPr>
          <p:cNvSpPr>
            <a:spLocks noGrp="1"/>
          </p:cNvSpPr>
          <p:nvPr>
            <p:ph type="title"/>
          </p:nvPr>
        </p:nvSpPr>
        <p:spPr/>
        <p:txBody>
          <a:bodyPr/>
          <a:lstStyle/>
          <a:p>
            <a:r>
              <a:rPr lang="en-GB" dirty="0"/>
              <a:t>Climate!  Where in the world?</a:t>
            </a:r>
          </a:p>
        </p:txBody>
      </p:sp>
      <p:sp>
        <p:nvSpPr>
          <p:cNvPr id="3" name="Content Placeholder 2">
            <a:extLst>
              <a:ext uri="{FF2B5EF4-FFF2-40B4-BE49-F238E27FC236}">
                <a16:creationId xmlns:a16="http://schemas.microsoft.com/office/drawing/2014/main" id="{D7BB81BD-8EB0-4C26-B36C-B62A297A88C0}"/>
              </a:ext>
            </a:extLst>
          </p:cNvPr>
          <p:cNvSpPr>
            <a:spLocks noGrp="1"/>
          </p:cNvSpPr>
          <p:nvPr>
            <p:ph idx="1"/>
          </p:nvPr>
        </p:nvSpPr>
        <p:spPr>
          <a:xfrm>
            <a:off x="838200" y="1825625"/>
            <a:ext cx="5602357" cy="3568010"/>
          </a:xfrm>
        </p:spPr>
        <p:txBody>
          <a:bodyPr>
            <a:normAutofit/>
          </a:bodyPr>
          <a:lstStyle/>
          <a:p>
            <a:r>
              <a:rPr lang="en-GB" dirty="0">
                <a:latin typeface="Castellar" panose="020A0402060406010301" pitchFamily="18" charset="0"/>
              </a:rPr>
              <a:t>heavy rain or monsoons</a:t>
            </a:r>
          </a:p>
          <a:p>
            <a:r>
              <a:rPr lang="en-GB" dirty="0">
                <a:latin typeface="Castellar" panose="020A0402060406010301" pitchFamily="18" charset="0"/>
              </a:rPr>
              <a:t>The monsoons seem to have gradually moved East and people have followed</a:t>
            </a:r>
          </a:p>
          <a:p>
            <a:r>
              <a:rPr lang="en-GB" dirty="0">
                <a:latin typeface="Castellar" panose="020A0402060406010301" pitchFamily="18" charset="0"/>
              </a:rPr>
              <a:t>earthquake caused one of the major rivers</a:t>
            </a:r>
          </a:p>
          <a:p>
            <a:pPr marL="0" indent="0">
              <a:buNone/>
            </a:pPr>
            <a:endParaRPr lang="en-GB" dirty="0"/>
          </a:p>
          <a:p>
            <a:endParaRPr lang="en-GB" dirty="0"/>
          </a:p>
          <a:p>
            <a:pPr marL="0" indent="0">
              <a:buNone/>
            </a:pPr>
            <a:endParaRPr lang="en-GB" dirty="0"/>
          </a:p>
          <a:p>
            <a:endParaRPr lang="en-GB" dirty="0"/>
          </a:p>
        </p:txBody>
      </p:sp>
      <p:pic>
        <p:nvPicPr>
          <p:cNvPr id="8" name="Picture 7">
            <a:extLst>
              <a:ext uri="{FF2B5EF4-FFF2-40B4-BE49-F238E27FC236}">
                <a16:creationId xmlns:a16="http://schemas.microsoft.com/office/drawing/2014/main" id="{08203D13-F57D-4355-99A5-56A52917A9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3013" y="1404730"/>
            <a:ext cx="4942279" cy="3988905"/>
          </a:xfrm>
          <a:prstGeom prst="rect">
            <a:avLst/>
          </a:prstGeom>
        </p:spPr>
      </p:pic>
    </p:spTree>
    <p:extLst>
      <p:ext uri="{BB962C8B-B14F-4D97-AF65-F5344CB8AC3E}">
        <p14:creationId xmlns:p14="http://schemas.microsoft.com/office/powerpoint/2010/main" val="3089150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599AAB-1C10-434D-A1DA-D7AFB8F516BA}"/>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2452" y="-410818"/>
            <a:ext cx="13702747" cy="8229599"/>
          </a:xfrm>
          <a:prstGeom prst="rect">
            <a:avLst/>
          </a:prstGeom>
        </p:spPr>
      </p:pic>
      <p:sp>
        <p:nvSpPr>
          <p:cNvPr id="2" name="Title 1">
            <a:extLst>
              <a:ext uri="{FF2B5EF4-FFF2-40B4-BE49-F238E27FC236}">
                <a16:creationId xmlns:a16="http://schemas.microsoft.com/office/drawing/2014/main" id="{2EF23360-8331-4EE3-B2E9-9B7AD20E10E0}"/>
              </a:ext>
            </a:extLst>
          </p:cNvPr>
          <p:cNvSpPr>
            <a:spLocks noGrp="1"/>
          </p:cNvSpPr>
          <p:nvPr>
            <p:ph type="title"/>
          </p:nvPr>
        </p:nvSpPr>
        <p:spPr/>
        <p:txBody>
          <a:bodyPr/>
          <a:lstStyle/>
          <a:p>
            <a:r>
              <a:rPr lang="en-GB" dirty="0">
                <a:solidFill>
                  <a:schemeClr val="tx1"/>
                </a:solidFill>
                <a:latin typeface="Castellar" panose="020A0402060406010301" pitchFamily="18" charset="0"/>
              </a:rPr>
              <a:t>WHEN It All Began!</a:t>
            </a:r>
          </a:p>
        </p:txBody>
      </p:sp>
      <p:sp>
        <p:nvSpPr>
          <p:cNvPr id="3" name="Content Placeholder 2">
            <a:extLst>
              <a:ext uri="{FF2B5EF4-FFF2-40B4-BE49-F238E27FC236}">
                <a16:creationId xmlns:a16="http://schemas.microsoft.com/office/drawing/2014/main" id="{00E6B171-7622-4B38-8E3A-FDEB43A42A11}"/>
              </a:ext>
            </a:extLst>
          </p:cNvPr>
          <p:cNvSpPr>
            <a:spLocks noGrp="1"/>
          </p:cNvSpPr>
          <p:nvPr>
            <p:ph idx="1"/>
          </p:nvPr>
        </p:nvSpPr>
        <p:spPr/>
        <p:txBody>
          <a:bodyPr/>
          <a:lstStyle/>
          <a:p>
            <a:r>
              <a:rPr lang="en-GB" dirty="0">
                <a:latin typeface="Castellar" panose="020A0402060406010301" pitchFamily="18" charset="0"/>
              </a:rPr>
              <a:t>the worlds oldest ploughed fields</a:t>
            </a:r>
          </a:p>
          <a:p>
            <a:r>
              <a:rPr lang="en-GB" dirty="0">
                <a:latin typeface="Castellar" panose="020A0402060406010301" pitchFamily="18" charset="0"/>
              </a:rPr>
              <a:t>to date back as far as 3300 BC</a:t>
            </a:r>
          </a:p>
          <a:p>
            <a:endParaRPr lang="en-GB" dirty="0">
              <a:latin typeface="Castellar" panose="020A0402060406010301" pitchFamily="18" charset="0"/>
            </a:endParaRPr>
          </a:p>
          <a:p>
            <a:r>
              <a:rPr lang="en-GB" dirty="0">
                <a:latin typeface="Castellar" panose="020A0402060406010301" pitchFamily="18" charset="0"/>
              </a:rPr>
              <a:t>reached it’s peak around 2600 BC </a:t>
            </a:r>
          </a:p>
          <a:p>
            <a:r>
              <a:rPr lang="en-GB" dirty="0">
                <a:latin typeface="Castellar" panose="020A0402060406010301" pitchFamily="18" charset="0"/>
              </a:rPr>
              <a:t>went to decline around 1900 BC</a:t>
            </a:r>
          </a:p>
          <a:p>
            <a:endParaRPr lang="en-GB" dirty="0"/>
          </a:p>
          <a:p>
            <a:endParaRPr lang="en-GB" dirty="0"/>
          </a:p>
        </p:txBody>
      </p:sp>
    </p:spTree>
    <p:extLst>
      <p:ext uri="{BB962C8B-B14F-4D97-AF65-F5344CB8AC3E}">
        <p14:creationId xmlns:p14="http://schemas.microsoft.com/office/powerpoint/2010/main" val="3706469358"/>
      </p:ext>
    </p:extLst>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F9B0F-BD81-40CC-B6C3-986314B7E4B1}"/>
              </a:ext>
            </a:extLst>
          </p:cNvPr>
          <p:cNvPicPr>
            <a:picLocks noChangeAspect="1"/>
          </p:cNvPicPr>
          <p:nvPr/>
        </p:nvPicPr>
        <p:blipFill>
          <a:blip r:embed="rId3">
            <a:alphaModFix amt="97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356" y="0"/>
            <a:ext cx="12255356" cy="7166079"/>
          </a:xfrm>
          <a:prstGeom prst="rect">
            <a:avLst/>
          </a:prstGeom>
        </p:spPr>
      </p:pic>
      <p:sp>
        <p:nvSpPr>
          <p:cNvPr id="2" name="Title 1">
            <a:extLst>
              <a:ext uri="{FF2B5EF4-FFF2-40B4-BE49-F238E27FC236}">
                <a16:creationId xmlns:a16="http://schemas.microsoft.com/office/drawing/2014/main" id="{2BFB2530-E400-4D96-950F-CFD22B864DE4}"/>
              </a:ext>
            </a:extLst>
          </p:cNvPr>
          <p:cNvSpPr>
            <a:spLocks noGrp="1"/>
          </p:cNvSpPr>
          <p:nvPr>
            <p:ph type="title"/>
          </p:nvPr>
        </p:nvSpPr>
        <p:spPr>
          <a:xfrm>
            <a:off x="838200" y="351872"/>
            <a:ext cx="10515600" cy="1325563"/>
          </a:xfrm>
        </p:spPr>
        <p:txBody>
          <a:bodyPr/>
          <a:lstStyle/>
          <a:p>
            <a:r>
              <a:rPr lang="en-GB" dirty="0"/>
              <a:t>What did they develop?</a:t>
            </a:r>
          </a:p>
        </p:txBody>
      </p:sp>
      <p:sp>
        <p:nvSpPr>
          <p:cNvPr id="3" name="Content Placeholder 2">
            <a:extLst>
              <a:ext uri="{FF2B5EF4-FFF2-40B4-BE49-F238E27FC236}">
                <a16:creationId xmlns:a16="http://schemas.microsoft.com/office/drawing/2014/main" id="{0B004C16-1CB8-49B9-B2A8-A6370BD60A32}"/>
              </a:ext>
            </a:extLst>
          </p:cNvPr>
          <p:cNvSpPr>
            <a:spLocks noGrp="1"/>
          </p:cNvSpPr>
          <p:nvPr>
            <p:ph idx="1"/>
          </p:nvPr>
        </p:nvSpPr>
        <p:spPr/>
        <p:txBody>
          <a:bodyPr/>
          <a:lstStyle/>
          <a:p>
            <a:r>
              <a:rPr lang="en-GB" dirty="0">
                <a:latin typeface="Castellar" panose="020A0402060406010301" pitchFamily="18" charset="0"/>
              </a:rPr>
              <a:t>there were skilled craftsman who worked with metals and clay, hunters ,fishermen , builders and scribes,</a:t>
            </a:r>
          </a:p>
          <a:p>
            <a:pPr marL="0" indent="0">
              <a:buNone/>
            </a:pPr>
            <a:endParaRPr lang="en-GB" dirty="0">
              <a:latin typeface="Castellar" panose="020A0402060406010301" pitchFamily="18" charset="0"/>
            </a:endParaRPr>
          </a:p>
          <a:p>
            <a:r>
              <a:rPr lang="en-GB" dirty="0">
                <a:latin typeface="Castellar" panose="020A0402060406010301" pitchFamily="18" charset="0"/>
              </a:rPr>
              <a:t>the Indus Valley were the first to grow cotton and weave cotton cloth,</a:t>
            </a:r>
          </a:p>
          <a:p>
            <a:pPr marL="0" indent="0">
              <a:buNone/>
            </a:pPr>
            <a:endParaRPr lang="en-GB" dirty="0">
              <a:latin typeface="Castellar" panose="020A0402060406010301" pitchFamily="18" charset="0"/>
            </a:endParaRPr>
          </a:p>
          <a:p>
            <a:pPr marL="0" indent="0">
              <a:buNone/>
            </a:pPr>
            <a:endParaRPr lang="en-GB" dirty="0">
              <a:latin typeface="Castellar" panose="020A0402060406010301" pitchFamily="18" charset="0"/>
            </a:endParaRPr>
          </a:p>
          <a:p>
            <a:pPr marL="0" indent="0">
              <a:buNone/>
            </a:pPr>
            <a:endParaRPr lang="en-GB" dirty="0"/>
          </a:p>
        </p:txBody>
      </p:sp>
    </p:spTree>
    <p:extLst>
      <p:ext uri="{BB962C8B-B14F-4D97-AF65-F5344CB8AC3E}">
        <p14:creationId xmlns:p14="http://schemas.microsoft.com/office/powerpoint/2010/main" val="1562195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FFFBD7-055C-4AAA-A7C4-6DED4B7D5EC7}"/>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93798"/>
            <a:ext cx="12192000" cy="7245595"/>
          </a:xfrm>
          <a:prstGeom prst="rect">
            <a:avLst/>
          </a:prstGeom>
        </p:spPr>
      </p:pic>
      <p:sp>
        <p:nvSpPr>
          <p:cNvPr id="2" name="Title 1">
            <a:extLst>
              <a:ext uri="{FF2B5EF4-FFF2-40B4-BE49-F238E27FC236}">
                <a16:creationId xmlns:a16="http://schemas.microsoft.com/office/drawing/2014/main" id="{D9AB3432-15B7-4787-93FC-07EC995F6E29}"/>
              </a:ext>
            </a:extLst>
          </p:cNvPr>
          <p:cNvSpPr>
            <a:spLocks noGrp="1"/>
          </p:cNvSpPr>
          <p:nvPr>
            <p:ph type="title"/>
          </p:nvPr>
        </p:nvSpPr>
        <p:spPr/>
        <p:txBody>
          <a:bodyPr/>
          <a:lstStyle/>
          <a:p>
            <a:r>
              <a:rPr lang="en-GB" dirty="0"/>
              <a:t>What did they achieve?</a:t>
            </a:r>
          </a:p>
        </p:txBody>
      </p:sp>
      <p:sp>
        <p:nvSpPr>
          <p:cNvPr id="3" name="Content Placeholder 2">
            <a:extLst>
              <a:ext uri="{FF2B5EF4-FFF2-40B4-BE49-F238E27FC236}">
                <a16:creationId xmlns:a16="http://schemas.microsoft.com/office/drawing/2014/main" id="{3C61716C-302B-4730-9845-CE250BA3D2BC}"/>
              </a:ext>
            </a:extLst>
          </p:cNvPr>
          <p:cNvSpPr>
            <a:spLocks noGrp="1"/>
          </p:cNvSpPr>
          <p:nvPr>
            <p:ph idx="1"/>
          </p:nvPr>
        </p:nvSpPr>
        <p:spPr/>
        <p:txBody>
          <a:bodyPr/>
          <a:lstStyle/>
          <a:p>
            <a:r>
              <a:rPr lang="en-GB" sz="2800" dirty="0">
                <a:latin typeface="Castellar" panose="020A0402060406010301" pitchFamily="18" charset="0"/>
              </a:rPr>
              <a:t>One of the worlds greatest civilization,</a:t>
            </a:r>
          </a:p>
          <a:p>
            <a:endParaRPr lang="en-GB" sz="2800" dirty="0">
              <a:latin typeface="Castellar" panose="020A0402060406010301" pitchFamily="18" charset="0"/>
            </a:endParaRPr>
          </a:p>
          <a:p>
            <a:r>
              <a:rPr lang="en-GB" sz="2800" dirty="0">
                <a:latin typeface="Castellar" panose="020A0402060406010301" pitchFamily="18" charset="0"/>
              </a:rPr>
              <a:t>Largest of the early Bronze age civilizations,</a:t>
            </a:r>
          </a:p>
          <a:p>
            <a:endParaRPr lang="en-GB" sz="2800" dirty="0">
              <a:latin typeface="Castellar" panose="020A0402060406010301" pitchFamily="18" charset="0"/>
            </a:endParaRPr>
          </a:p>
          <a:p>
            <a:r>
              <a:rPr lang="en-GB" sz="2800" dirty="0">
                <a:latin typeface="Castellar" panose="020A0402060406010301" pitchFamily="18" charset="0"/>
              </a:rPr>
              <a:t>Baked brick houses , urban planning and water supply systems</a:t>
            </a:r>
          </a:p>
          <a:p>
            <a:endParaRPr lang="en-GB" sz="2800" dirty="0">
              <a:latin typeface="Castellar" panose="020A0402060406010301" pitchFamily="18" charset="0"/>
            </a:endParaRPr>
          </a:p>
          <a:p>
            <a:endParaRPr lang="en-GB" dirty="0"/>
          </a:p>
        </p:txBody>
      </p:sp>
    </p:spTree>
    <p:extLst>
      <p:ext uri="{BB962C8B-B14F-4D97-AF65-F5344CB8AC3E}">
        <p14:creationId xmlns:p14="http://schemas.microsoft.com/office/powerpoint/2010/main" val="2911996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CEE43C-AFBB-4DC3-B3E8-BBE553E9AC72}"/>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305" y="0"/>
            <a:ext cx="12318609" cy="8201465"/>
          </a:xfrm>
          <a:prstGeom prst="rect">
            <a:avLst/>
          </a:prstGeom>
          <a:pattFill prst="pct5">
            <a:fgClr>
              <a:schemeClr val="accent3">
                <a:lumMod val="20000"/>
                <a:lumOff val="80000"/>
              </a:schemeClr>
            </a:fgClr>
            <a:bgClr>
              <a:schemeClr val="bg1"/>
            </a:bgClr>
          </a:pattFill>
        </p:spPr>
      </p:pic>
      <p:sp>
        <p:nvSpPr>
          <p:cNvPr id="14" name="TextBox 13">
            <a:extLst>
              <a:ext uri="{FF2B5EF4-FFF2-40B4-BE49-F238E27FC236}">
                <a16:creationId xmlns:a16="http://schemas.microsoft.com/office/drawing/2014/main" id="{C4E9DD4F-C58B-4592-8E60-CDC2D67068BB}"/>
              </a:ext>
            </a:extLst>
          </p:cNvPr>
          <p:cNvSpPr txBox="1"/>
          <p:nvPr/>
        </p:nvSpPr>
        <p:spPr>
          <a:xfrm>
            <a:off x="1103312" y="2118948"/>
            <a:ext cx="10586940" cy="4286334"/>
          </a:xfrm>
          <a:prstGeom prst="rect">
            <a:avLst/>
          </a:prstGeom>
          <a:solidFill>
            <a:schemeClr val="accent3">
              <a:lumMod val="20000"/>
              <a:lumOff val="80000"/>
              <a:alpha val="34000"/>
            </a:schemeClr>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4FB6C15B-6379-47BE-B12E-517073792659}"/>
              </a:ext>
            </a:extLst>
          </p:cNvPr>
          <p:cNvSpPr>
            <a:spLocks noGrp="1"/>
          </p:cNvSpPr>
          <p:nvPr>
            <p:ph type="title"/>
          </p:nvPr>
        </p:nvSpPr>
        <p:spPr/>
        <p:txBody>
          <a:bodyPr/>
          <a:lstStyle/>
          <a:p>
            <a:r>
              <a:rPr lang="en-GB" dirty="0">
                <a:solidFill>
                  <a:schemeClr val="bg1">
                    <a:lumMod val="95000"/>
                    <a:lumOff val="5000"/>
                  </a:schemeClr>
                </a:solidFill>
                <a:latin typeface="Castellar" panose="020A0402060406010301" pitchFamily="18" charset="0"/>
              </a:rPr>
              <a:t>Significant In History</a:t>
            </a:r>
          </a:p>
        </p:txBody>
      </p:sp>
      <p:sp>
        <p:nvSpPr>
          <p:cNvPr id="3" name="Content Placeholder 2">
            <a:extLst>
              <a:ext uri="{FF2B5EF4-FFF2-40B4-BE49-F238E27FC236}">
                <a16:creationId xmlns:a16="http://schemas.microsoft.com/office/drawing/2014/main" id="{1B84D121-5582-4561-A63F-B8A85AAE554C}"/>
              </a:ext>
            </a:extLst>
          </p:cNvPr>
          <p:cNvSpPr>
            <a:spLocks noGrp="1"/>
          </p:cNvSpPr>
          <p:nvPr>
            <p:ph idx="1"/>
          </p:nvPr>
        </p:nvSpPr>
        <p:spPr>
          <a:xfrm>
            <a:off x="1103312" y="2052918"/>
            <a:ext cx="10389993" cy="5177876"/>
          </a:xfrm>
        </p:spPr>
        <p:txBody>
          <a:bodyPr>
            <a:normAutofit/>
          </a:bodyPr>
          <a:lstStyle/>
          <a:p>
            <a:pPr marL="0" indent="0">
              <a:buNone/>
            </a:pPr>
            <a:r>
              <a:rPr lang="en-GB" sz="2800" dirty="0">
                <a:solidFill>
                  <a:schemeClr val="bg1">
                    <a:lumMod val="95000"/>
                    <a:lumOff val="5000"/>
                  </a:schemeClr>
                </a:solidFill>
                <a:latin typeface="Castellar" panose="020A0402060406010301" pitchFamily="18" charset="0"/>
              </a:rPr>
              <a:t>The Indus Valley was one of the first greatest civilizations. Indus Valley was the largest of the early bronze age civilizations . Citizens who lived near the River Indus were the first to grow cotton and weave cotton cloth . In Harappa the oldest dice was found ! The temperature is perfect for anyone ,due to the fact it is in  the subtropics . The Indus Valley civilisation will be remembered by us today and forever!  </a:t>
            </a:r>
          </a:p>
        </p:txBody>
      </p:sp>
    </p:spTree>
    <p:extLst>
      <p:ext uri="{BB962C8B-B14F-4D97-AF65-F5344CB8AC3E}">
        <p14:creationId xmlns:p14="http://schemas.microsoft.com/office/powerpoint/2010/main" val="9840592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227</TotalTime>
  <Words>640</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Castellar</vt:lpstr>
      <vt:lpstr>Century Gothic</vt:lpstr>
      <vt:lpstr>Wingdings 3</vt:lpstr>
      <vt:lpstr>Ion</vt:lpstr>
      <vt:lpstr>ALL ABOUT THE INDUS VALLEY</vt:lpstr>
      <vt:lpstr>Climate!  Where in the world?</vt:lpstr>
      <vt:lpstr>WHEN It All Began!</vt:lpstr>
      <vt:lpstr>What did they develop?</vt:lpstr>
      <vt:lpstr>What did they achieve?</vt:lpstr>
      <vt:lpstr>Significant In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THE INDUS VALLEY</dc:title>
  <dc:creator>Year Six</dc:creator>
  <cp:lastModifiedBy>Year Six</cp:lastModifiedBy>
  <cp:revision>38</cp:revision>
  <dcterms:created xsi:type="dcterms:W3CDTF">2024-01-17T13:47:48Z</dcterms:created>
  <dcterms:modified xsi:type="dcterms:W3CDTF">2024-01-24T14:47:46Z</dcterms:modified>
</cp:coreProperties>
</file>