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ar Six" initials="YS" lastIdx="1" clrIdx="0">
    <p:extLst>
      <p:ext uri="{19B8F6BF-5375-455C-9EA6-DF929625EA0E}">
        <p15:presenceInfo xmlns:p15="http://schemas.microsoft.com/office/powerpoint/2012/main" userId="S-1-5-21-818650280-3279578926-3198837831-1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4F9B"/>
    <a:srgbClr val="BA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20" autoAdjust="0"/>
    <p:restoredTop sz="93792" autoAdjust="0"/>
  </p:normalViewPr>
  <p:slideViewPr>
    <p:cSldViewPr snapToGrid="0">
      <p:cViewPr varScale="1">
        <p:scale>
          <a:sx n="62" d="100"/>
          <a:sy n="62" d="100"/>
        </p:scale>
        <p:origin x="8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7D2C1-A9CF-4A85-9E4A-DDFDAE7879C4}" type="datetimeFigureOut">
              <a:rPr lang="en-GB" smtClean="0"/>
              <a:t>26/01/2024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BB5DAC-AF98-49CD-8DBB-09484D7A6120}" type="slidenum">
              <a:rPr lang="en-GB" smtClean="0"/>
              <a:t>‹#›</a:t>
            </a:fld>
            <a:endParaRPr lang="en-GB"/>
          </a:p>
        </p:txBody>
      </p:sp>
    </p:spTree>
    <p:extLst>
      <p:ext uri="{BB962C8B-B14F-4D97-AF65-F5344CB8AC3E}">
        <p14:creationId xmlns:p14="http://schemas.microsoft.com/office/powerpoint/2010/main" val="374059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we are the Egyptians and we will be doing a presentation on what was happing in Ancient Egypt </a:t>
            </a:r>
          </a:p>
        </p:txBody>
      </p:sp>
      <p:sp>
        <p:nvSpPr>
          <p:cNvPr id="4" name="Slide Number Placeholder 3"/>
          <p:cNvSpPr>
            <a:spLocks noGrp="1"/>
          </p:cNvSpPr>
          <p:nvPr>
            <p:ph type="sldNum" sz="quarter" idx="5"/>
          </p:nvPr>
        </p:nvSpPr>
        <p:spPr/>
        <p:txBody>
          <a:bodyPr/>
          <a:lstStyle/>
          <a:p>
            <a:fld id="{60BB5DAC-AF98-49CD-8DBB-09484D7A6120}" type="slidenum">
              <a:rPr lang="en-GB" smtClean="0"/>
              <a:t>1</a:t>
            </a:fld>
            <a:endParaRPr lang="en-GB"/>
          </a:p>
        </p:txBody>
      </p:sp>
    </p:spTree>
    <p:extLst>
      <p:ext uri="{BB962C8B-B14F-4D97-AF65-F5344CB8AC3E}">
        <p14:creationId xmlns:p14="http://schemas.microsoft.com/office/powerpoint/2010/main" val="335479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Ancient Egyptians lived in a very dry and arid place in Africa that they named Egypt. They had a Major river which they used for :Hunting; Trading, with other civilisations and Farming e.g. On the other side off the river Nile there is a place the  Egyptians called ‘the Black Land’ A narrow strip of the fertile soil.</a:t>
            </a:r>
          </a:p>
        </p:txBody>
      </p:sp>
      <p:sp>
        <p:nvSpPr>
          <p:cNvPr id="4" name="Slide Number Placeholder 3"/>
          <p:cNvSpPr>
            <a:spLocks noGrp="1"/>
          </p:cNvSpPr>
          <p:nvPr>
            <p:ph type="sldNum" sz="quarter" idx="5"/>
          </p:nvPr>
        </p:nvSpPr>
        <p:spPr/>
        <p:txBody>
          <a:bodyPr/>
          <a:lstStyle/>
          <a:p>
            <a:fld id="{60BB5DAC-AF98-49CD-8DBB-09484D7A6120}" type="slidenum">
              <a:rPr lang="en-GB" smtClean="0"/>
              <a:t>2</a:t>
            </a:fld>
            <a:endParaRPr lang="en-GB"/>
          </a:p>
        </p:txBody>
      </p:sp>
    </p:spTree>
    <p:extLst>
      <p:ext uri="{BB962C8B-B14F-4D97-AF65-F5344CB8AC3E}">
        <p14:creationId xmlns:p14="http://schemas.microsoft.com/office/powerpoint/2010/main" val="289527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3000BCE the  independent city states off Egypt where discovered by the Egyptians and they thrived by the River Nile growing continually by discovering  how to  make linen from flax paper and made it into: Rope platted it together to make boat’s ,baskets and sandals.</a:t>
            </a:r>
          </a:p>
          <a:p>
            <a:r>
              <a:rPr lang="en-GB" dirty="0"/>
              <a:t>They also made lots of  discoveries around medicine and how it works .They also no a healthy pulse and can treat medical burns . The Egyptians  are still around to this day!</a:t>
            </a:r>
          </a:p>
          <a:p>
            <a:endParaRPr lang="en-GB" dirty="0"/>
          </a:p>
          <a:p>
            <a:endParaRPr lang="en-GB" dirty="0"/>
          </a:p>
        </p:txBody>
      </p:sp>
      <p:sp>
        <p:nvSpPr>
          <p:cNvPr id="4" name="Slide Number Placeholder 3"/>
          <p:cNvSpPr>
            <a:spLocks noGrp="1"/>
          </p:cNvSpPr>
          <p:nvPr>
            <p:ph type="sldNum" sz="quarter" idx="5"/>
          </p:nvPr>
        </p:nvSpPr>
        <p:spPr/>
        <p:txBody>
          <a:bodyPr/>
          <a:lstStyle/>
          <a:p>
            <a:fld id="{60BB5DAC-AF98-49CD-8DBB-09484D7A6120}" type="slidenum">
              <a:rPr lang="en-GB" smtClean="0"/>
              <a:t>3</a:t>
            </a:fld>
            <a:endParaRPr lang="en-GB"/>
          </a:p>
        </p:txBody>
      </p:sp>
    </p:spTree>
    <p:extLst>
      <p:ext uri="{BB962C8B-B14F-4D97-AF65-F5344CB8AC3E}">
        <p14:creationId xmlns:p14="http://schemas.microsoft.com/office/powerpoint/2010/main" val="42793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technology, medicine, and mathematics, ancient Egypt achieved a relatively high standard of productivity and sophistication. They also use hieroglyphics as there form of writing and recording notes The Ancient Egyptians invented a Synthes to help them harvest crops. The Egyptians developed a number system that used different symbols to show units, tens and hundreds</a:t>
            </a:r>
          </a:p>
          <a:p>
            <a:endParaRPr lang="en-GB" dirty="0"/>
          </a:p>
          <a:p>
            <a:endParaRPr lang="en-GB" dirty="0"/>
          </a:p>
        </p:txBody>
      </p:sp>
      <p:sp>
        <p:nvSpPr>
          <p:cNvPr id="4" name="Slide Number Placeholder 3"/>
          <p:cNvSpPr>
            <a:spLocks noGrp="1"/>
          </p:cNvSpPr>
          <p:nvPr>
            <p:ph type="sldNum" sz="quarter" idx="5"/>
          </p:nvPr>
        </p:nvSpPr>
        <p:spPr/>
        <p:txBody>
          <a:bodyPr/>
          <a:lstStyle/>
          <a:p>
            <a:fld id="{60BB5DAC-AF98-49CD-8DBB-09484D7A6120}" type="slidenum">
              <a:rPr lang="en-GB" smtClean="0"/>
              <a:t>4</a:t>
            </a:fld>
            <a:endParaRPr lang="en-GB"/>
          </a:p>
        </p:txBody>
      </p:sp>
    </p:spTree>
    <p:extLst>
      <p:ext uri="{BB962C8B-B14F-4D97-AF65-F5344CB8AC3E}">
        <p14:creationId xmlns:p14="http://schemas.microsoft.com/office/powerpoint/2010/main" val="264136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Egyptians were the first civilization to make paper-like martyrial. They where also  the first to invent pyramids which where VAST. For almost 30 centuries Egypt was  one of the most import ant and advanced cultures in the world!</a:t>
            </a:r>
          </a:p>
          <a:p>
            <a:endParaRPr lang="en-GB" dirty="0"/>
          </a:p>
        </p:txBody>
      </p:sp>
      <p:sp>
        <p:nvSpPr>
          <p:cNvPr id="4" name="Slide Number Placeholder 3"/>
          <p:cNvSpPr>
            <a:spLocks noGrp="1"/>
          </p:cNvSpPr>
          <p:nvPr>
            <p:ph type="sldNum" sz="quarter" idx="5"/>
          </p:nvPr>
        </p:nvSpPr>
        <p:spPr/>
        <p:txBody>
          <a:bodyPr/>
          <a:lstStyle/>
          <a:p>
            <a:fld id="{60BB5DAC-AF98-49CD-8DBB-09484D7A6120}" type="slidenum">
              <a:rPr lang="en-GB" smtClean="0"/>
              <a:t>5</a:t>
            </a:fld>
            <a:endParaRPr lang="en-GB"/>
          </a:p>
        </p:txBody>
      </p:sp>
    </p:spTree>
    <p:extLst>
      <p:ext uri="{BB962C8B-B14F-4D97-AF65-F5344CB8AC3E}">
        <p14:creationId xmlns:p14="http://schemas.microsoft.com/office/powerpoint/2010/main" val="146242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think Egyptians should be remembered in History  because they are creative and influenced modern life humans because they are so intelligent and smart they discovered  many things that we use to this day.</a:t>
            </a:r>
          </a:p>
          <a:p>
            <a:endParaRPr lang="en-GB" dirty="0"/>
          </a:p>
        </p:txBody>
      </p:sp>
      <p:sp>
        <p:nvSpPr>
          <p:cNvPr id="4" name="Slide Number Placeholder 3"/>
          <p:cNvSpPr>
            <a:spLocks noGrp="1"/>
          </p:cNvSpPr>
          <p:nvPr>
            <p:ph type="sldNum" sz="quarter" idx="5"/>
          </p:nvPr>
        </p:nvSpPr>
        <p:spPr/>
        <p:txBody>
          <a:bodyPr/>
          <a:lstStyle/>
          <a:p>
            <a:fld id="{60BB5DAC-AF98-49CD-8DBB-09484D7A6120}" type="slidenum">
              <a:rPr lang="en-GB" smtClean="0"/>
              <a:t>6</a:t>
            </a:fld>
            <a:endParaRPr lang="en-GB"/>
          </a:p>
        </p:txBody>
      </p:sp>
    </p:spTree>
    <p:extLst>
      <p:ext uri="{BB962C8B-B14F-4D97-AF65-F5344CB8AC3E}">
        <p14:creationId xmlns:p14="http://schemas.microsoft.com/office/powerpoint/2010/main" val="27409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watching are presentation we hope you now a bit more about Ancient Egypt your well come </a:t>
            </a:r>
          </a:p>
        </p:txBody>
      </p:sp>
      <p:sp>
        <p:nvSpPr>
          <p:cNvPr id="4" name="Slide Number Placeholder 3"/>
          <p:cNvSpPr>
            <a:spLocks noGrp="1"/>
          </p:cNvSpPr>
          <p:nvPr>
            <p:ph type="sldNum" sz="quarter" idx="5"/>
          </p:nvPr>
        </p:nvSpPr>
        <p:spPr/>
        <p:txBody>
          <a:bodyPr/>
          <a:lstStyle/>
          <a:p>
            <a:fld id="{60BB5DAC-AF98-49CD-8DBB-09484D7A6120}" type="slidenum">
              <a:rPr lang="en-GB" smtClean="0"/>
              <a:t>7</a:t>
            </a:fld>
            <a:endParaRPr lang="en-GB"/>
          </a:p>
        </p:txBody>
      </p:sp>
    </p:spTree>
    <p:extLst>
      <p:ext uri="{BB962C8B-B14F-4D97-AF65-F5344CB8AC3E}">
        <p14:creationId xmlns:p14="http://schemas.microsoft.com/office/powerpoint/2010/main" val="3826180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6CC4C-21D5-4FBC-8641-98EC3A3023E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3F69AA4-AFE0-4034-A86B-688422A5A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B0F3D18-2B6C-4A24-B418-AE8D20DE4BDD}"/>
              </a:ext>
            </a:extLst>
          </p:cNvPr>
          <p:cNvSpPr>
            <a:spLocks noGrp="1"/>
          </p:cNvSpPr>
          <p:nvPr>
            <p:ph type="dt" sz="half" idx="10"/>
          </p:nvPr>
        </p:nvSpPr>
        <p:spPr/>
        <p:txBody>
          <a:bodyPr/>
          <a:lstStyle/>
          <a:p>
            <a:fld id="{19CDCDBF-4A95-4561-BD5A-9830794F647E}" type="datetimeFigureOut">
              <a:rPr lang="en-GB" smtClean="0"/>
              <a:t>26/01/2024</a:t>
            </a:fld>
            <a:endParaRPr lang="en-GB"/>
          </a:p>
        </p:txBody>
      </p:sp>
      <p:sp>
        <p:nvSpPr>
          <p:cNvPr id="5" name="Footer Placeholder 4">
            <a:extLst>
              <a:ext uri="{FF2B5EF4-FFF2-40B4-BE49-F238E27FC236}">
                <a16:creationId xmlns:a16="http://schemas.microsoft.com/office/drawing/2014/main" id="{685331B5-437F-4D20-91BC-FB66940CA4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3F9ABE-89B9-4032-89B1-ED23475F2A67}"/>
              </a:ext>
            </a:extLst>
          </p:cNvPr>
          <p:cNvSpPr>
            <a:spLocks noGrp="1"/>
          </p:cNvSpPr>
          <p:nvPr>
            <p:ph type="sldNum" sz="quarter" idx="12"/>
          </p:nvPr>
        </p:nvSpPr>
        <p:spPr/>
        <p:txBody>
          <a:bodyPr/>
          <a:lstStyle/>
          <a:p>
            <a:fld id="{4E1E3876-9D39-4877-8F44-91A889CA33EE}" type="slidenum">
              <a:rPr lang="en-GB" smtClean="0"/>
              <a:t>‹#›</a:t>
            </a:fld>
            <a:endParaRPr lang="en-GB"/>
          </a:p>
        </p:txBody>
      </p:sp>
    </p:spTree>
    <p:extLst>
      <p:ext uri="{BB962C8B-B14F-4D97-AF65-F5344CB8AC3E}">
        <p14:creationId xmlns:p14="http://schemas.microsoft.com/office/powerpoint/2010/main" val="71583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D48E-494F-491F-B14A-31D4523375C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5C84B2D-CE07-4C69-9F76-12CF5D06EE5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F26BEF3-9AA6-46AF-82B2-602DDFDC44C3}"/>
              </a:ext>
            </a:extLst>
          </p:cNvPr>
          <p:cNvSpPr>
            <a:spLocks noGrp="1"/>
          </p:cNvSpPr>
          <p:nvPr>
            <p:ph type="dt" sz="half" idx="10"/>
          </p:nvPr>
        </p:nvSpPr>
        <p:spPr/>
        <p:txBody>
          <a:bodyPr/>
          <a:lstStyle/>
          <a:p>
            <a:fld id="{19CDCDBF-4A95-4561-BD5A-9830794F647E}" type="datetimeFigureOut">
              <a:rPr lang="en-GB" smtClean="0"/>
              <a:t>26/01/2024</a:t>
            </a:fld>
            <a:endParaRPr lang="en-GB"/>
          </a:p>
        </p:txBody>
      </p:sp>
      <p:sp>
        <p:nvSpPr>
          <p:cNvPr id="5" name="Footer Placeholder 4">
            <a:extLst>
              <a:ext uri="{FF2B5EF4-FFF2-40B4-BE49-F238E27FC236}">
                <a16:creationId xmlns:a16="http://schemas.microsoft.com/office/drawing/2014/main" id="{03151196-89A7-4328-926A-AF7B47B4B2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C5E8B3-9940-4BC3-9D63-6093C4413BDE}"/>
              </a:ext>
            </a:extLst>
          </p:cNvPr>
          <p:cNvSpPr>
            <a:spLocks noGrp="1"/>
          </p:cNvSpPr>
          <p:nvPr>
            <p:ph type="sldNum" sz="quarter" idx="12"/>
          </p:nvPr>
        </p:nvSpPr>
        <p:spPr/>
        <p:txBody>
          <a:bodyPr/>
          <a:lstStyle/>
          <a:p>
            <a:fld id="{4E1E3876-9D39-4877-8F44-91A889CA33EE}" type="slidenum">
              <a:rPr lang="en-GB" smtClean="0"/>
              <a:t>‹#›</a:t>
            </a:fld>
            <a:endParaRPr lang="en-GB"/>
          </a:p>
        </p:txBody>
      </p:sp>
    </p:spTree>
    <p:extLst>
      <p:ext uri="{BB962C8B-B14F-4D97-AF65-F5344CB8AC3E}">
        <p14:creationId xmlns:p14="http://schemas.microsoft.com/office/powerpoint/2010/main" val="1897218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C07BF0-448F-4C74-8C5B-AE02744FD08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B7F350E-2F0E-478C-B8B5-F333496E597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3739BC1-5BA5-425C-A874-310388528308}"/>
              </a:ext>
            </a:extLst>
          </p:cNvPr>
          <p:cNvSpPr>
            <a:spLocks noGrp="1"/>
          </p:cNvSpPr>
          <p:nvPr>
            <p:ph type="dt" sz="half" idx="10"/>
          </p:nvPr>
        </p:nvSpPr>
        <p:spPr/>
        <p:txBody>
          <a:bodyPr/>
          <a:lstStyle/>
          <a:p>
            <a:fld id="{19CDCDBF-4A95-4561-BD5A-9830794F647E}" type="datetimeFigureOut">
              <a:rPr lang="en-GB" smtClean="0"/>
              <a:t>26/01/2024</a:t>
            </a:fld>
            <a:endParaRPr lang="en-GB"/>
          </a:p>
        </p:txBody>
      </p:sp>
      <p:sp>
        <p:nvSpPr>
          <p:cNvPr id="5" name="Footer Placeholder 4">
            <a:extLst>
              <a:ext uri="{FF2B5EF4-FFF2-40B4-BE49-F238E27FC236}">
                <a16:creationId xmlns:a16="http://schemas.microsoft.com/office/drawing/2014/main" id="{6429D0DA-ACA5-4646-B48B-2D083250D3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FDCE32-0774-46DE-B693-AC5BD00B4535}"/>
              </a:ext>
            </a:extLst>
          </p:cNvPr>
          <p:cNvSpPr>
            <a:spLocks noGrp="1"/>
          </p:cNvSpPr>
          <p:nvPr>
            <p:ph type="sldNum" sz="quarter" idx="12"/>
          </p:nvPr>
        </p:nvSpPr>
        <p:spPr/>
        <p:txBody>
          <a:bodyPr/>
          <a:lstStyle/>
          <a:p>
            <a:fld id="{4E1E3876-9D39-4877-8F44-91A889CA33EE}" type="slidenum">
              <a:rPr lang="en-GB" smtClean="0"/>
              <a:t>‹#›</a:t>
            </a:fld>
            <a:endParaRPr lang="en-GB"/>
          </a:p>
        </p:txBody>
      </p:sp>
    </p:spTree>
    <p:extLst>
      <p:ext uri="{BB962C8B-B14F-4D97-AF65-F5344CB8AC3E}">
        <p14:creationId xmlns:p14="http://schemas.microsoft.com/office/powerpoint/2010/main" val="376724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7EDE-D1BD-4EC1-B685-A660A72EB8B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857D757-C7EE-49AE-A6D1-0CF6E0D7F6F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3C60ADE-0E6F-48EE-A8AB-0E87C442CBE3}"/>
              </a:ext>
            </a:extLst>
          </p:cNvPr>
          <p:cNvSpPr>
            <a:spLocks noGrp="1"/>
          </p:cNvSpPr>
          <p:nvPr>
            <p:ph type="dt" sz="half" idx="10"/>
          </p:nvPr>
        </p:nvSpPr>
        <p:spPr/>
        <p:txBody>
          <a:bodyPr/>
          <a:lstStyle/>
          <a:p>
            <a:fld id="{19CDCDBF-4A95-4561-BD5A-9830794F647E}" type="datetimeFigureOut">
              <a:rPr lang="en-GB" smtClean="0"/>
              <a:t>26/01/2024</a:t>
            </a:fld>
            <a:endParaRPr lang="en-GB"/>
          </a:p>
        </p:txBody>
      </p:sp>
      <p:sp>
        <p:nvSpPr>
          <p:cNvPr id="5" name="Footer Placeholder 4">
            <a:extLst>
              <a:ext uri="{FF2B5EF4-FFF2-40B4-BE49-F238E27FC236}">
                <a16:creationId xmlns:a16="http://schemas.microsoft.com/office/drawing/2014/main" id="{1D235E4F-06CF-4903-9C0A-F050CF22F8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458866-D0E0-49AD-B2D3-30AC4DCAE5B5}"/>
              </a:ext>
            </a:extLst>
          </p:cNvPr>
          <p:cNvSpPr>
            <a:spLocks noGrp="1"/>
          </p:cNvSpPr>
          <p:nvPr>
            <p:ph type="sldNum" sz="quarter" idx="12"/>
          </p:nvPr>
        </p:nvSpPr>
        <p:spPr/>
        <p:txBody>
          <a:bodyPr/>
          <a:lstStyle/>
          <a:p>
            <a:fld id="{4E1E3876-9D39-4877-8F44-91A889CA33EE}" type="slidenum">
              <a:rPr lang="en-GB" smtClean="0"/>
              <a:t>‹#›</a:t>
            </a:fld>
            <a:endParaRPr lang="en-GB"/>
          </a:p>
        </p:txBody>
      </p:sp>
    </p:spTree>
    <p:extLst>
      <p:ext uri="{BB962C8B-B14F-4D97-AF65-F5344CB8AC3E}">
        <p14:creationId xmlns:p14="http://schemas.microsoft.com/office/powerpoint/2010/main" val="98078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7C671-CB90-47F1-9973-24BF5061617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BDE9505-9624-412D-8FBE-260224BCB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4811BB3-5BA9-45EF-BE11-AD1BBAAB35FB}"/>
              </a:ext>
            </a:extLst>
          </p:cNvPr>
          <p:cNvSpPr>
            <a:spLocks noGrp="1"/>
          </p:cNvSpPr>
          <p:nvPr>
            <p:ph type="dt" sz="half" idx="10"/>
          </p:nvPr>
        </p:nvSpPr>
        <p:spPr/>
        <p:txBody>
          <a:bodyPr/>
          <a:lstStyle/>
          <a:p>
            <a:fld id="{19CDCDBF-4A95-4561-BD5A-9830794F647E}" type="datetimeFigureOut">
              <a:rPr lang="en-GB" smtClean="0"/>
              <a:t>26/01/2024</a:t>
            </a:fld>
            <a:endParaRPr lang="en-GB"/>
          </a:p>
        </p:txBody>
      </p:sp>
      <p:sp>
        <p:nvSpPr>
          <p:cNvPr id="5" name="Footer Placeholder 4">
            <a:extLst>
              <a:ext uri="{FF2B5EF4-FFF2-40B4-BE49-F238E27FC236}">
                <a16:creationId xmlns:a16="http://schemas.microsoft.com/office/drawing/2014/main" id="{0F210542-DF06-4149-9E00-71B8424D0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2E1F04-C4D8-4B7E-9D78-A6280B61C83C}"/>
              </a:ext>
            </a:extLst>
          </p:cNvPr>
          <p:cNvSpPr>
            <a:spLocks noGrp="1"/>
          </p:cNvSpPr>
          <p:nvPr>
            <p:ph type="sldNum" sz="quarter" idx="12"/>
          </p:nvPr>
        </p:nvSpPr>
        <p:spPr/>
        <p:txBody>
          <a:bodyPr/>
          <a:lstStyle/>
          <a:p>
            <a:fld id="{4E1E3876-9D39-4877-8F44-91A889CA33EE}" type="slidenum">
              <a:rPr lang="en-GB" smtClean="0"/>
              <a:t>‹#›</a:t>
            </a:fld>
            <a:endParaRPr lang="en-GB"/>
          </a:p>
        </p:txBody>
      </p:sp>
    </p:spTree>
    <p:extLst>
      <p:ext uri="{BB962C8B-B14F-4D97-AF65-F5344CB8AC3E}">
        <p14:creationId xmlns:p14="http://schemas.microsoft.com/office/powerpoint/2010/main" val="180493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67F8-03F7-4C72-8910-C80280527A7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10DAB5F-64E3-4C19-9EB0-79C5F26B0AC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79E628D-80D2-4A3A-9897-F76B5D4565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2271B75-6BC2-4A21-B87C-C6965AFE680E}"/>
              </a:ext>
            </a:extLst>
          </p:cNvPr>
          <p:cNvSpPr>
            <a:spLocks noGrp="1"/>
          </p:cNvSpPr>
          <p:nvPr>
            <p:ph type="dt" sz="half" idx="10"/>
          </p:nvPr>
        </p:nvSpPr>
        <p:spPr/>
        <p:txBody>
          <a:bodyPr/>
          <a:lstStyle/>
          <a:p>
            <a:fld id="{19CDCDBF-4A95-4561-BD5A-9830794F647E}" type="datetimeFigureOut">
              <a:rPr lang="en-GB" smtClean="0"/>
              <a:t>26/01/2024</a:t>
            </a:fld>
            <a:endParaRPr lang="en-GB"/>
          </a:p>
        </p:txBody>
      </p:sp>
      <p:sp>
        <p:nvSpPr>
          <p:cNvPr id="6" name="Footer Placeholder 5">
            <a:extLst>
              <a:ext uri="{FF2B5EF4-FFF2-40B4-BE49-F238E27FC236}">
                <a16:creationId xmlns:a16="http://schemas.microsoft.com/office/drawing/2014/main" id="{324150D1-AF44-4720-A68B-C05B38E19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C3935D-0E8F-4093-9AFC-FF12D911925D}"/>
              </a:ext>
            </a:extLst>
          </p:cNvPr>
          <p:cNvSpPr>
            <a:spLocks noGrp="1"/>
          </p:cNvSpPr>
          <p:nvPr>
            <p:ph type="sldNum" sz="quarter" idx="12"/>
          </p:nvPr>
        </p:nvSpPr>
        <p:spPr/>
        <p:txBody>
          <a:bodyPr/>
          <a:lstStyle/>
          <a:p>
            <a:fld id="{4E1E3876-9D39-4877-8F44-91A889CA33EE}" type="slidenum">
              <a:rPr lang="en-GB" smtClean="0"/>
              <a:t>‹#›</a:t>
            </a:fld>
            <a:endParaRPr lang="en-GB"/>
          </a:p>
        </p:txBody>
      </p:sp>
    </p:spTree>
    <p:extLst>
      <p:ext uri="{BB962C8B-B14F-4D97-AF65-F5344CB8AC3E}">
        <p14:creationId xmlns:p14="http://schemas.microsoft.com/office/powerpoint/2010/main" val="234050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DEE5-57C4-4035-B544-75EB96335A9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09E0CB9-463C-4711-BBE6-F7E5570058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A4D139B-79C9-4AA4-A530-E5AB47B1DF3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530BDB5-51F3-4325-BED3-40778A024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1C94B46-C94D-41EC-B740-D88CA86F60F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E44F6FF-BEC7-4FF0-A6B5-7E5873577B44}"/>
              </a:ext>
            </a:extLst>
          </p:cNvPr>
          <p:cNvSpPr>
            <a:spLocks noGrp="1"/>
          </p:cNvSpPr>
          <p:nvPr>
            <p:ph type="dt" sz="half" idx="10"/>
          </p:nvPr>
        </p:nvSpPr>
        <p:spPr/>
        <p:txBody>
          <a:bodyPr/>
          <a:lstStyle/>
          <a:p>
            <a:fld id="{19CDCDBF-4A95-4561-BD5A-9830794F647E}" type="datetimeFigureOut">
              <a:rPr lang="en-GB" smtClean="0"/>
              <a:t>26/01/2024</a:t>
            </a:fld>
            <a:endParaRPr lang="en-GB"/>
          </a:p>
        </p:txBody>
      </p:sp>
      <p:sp>
        <p:nvSpPr>
          <p:cNvPr id="8" name="Footer Placeholder 7">
            <a:extLst>
              <a:ext uri="{FF2B5EF4-FFF2-40B4-BE49-F238E27FC236}">
                <a16:creationId xmlns:a16="http://schemas.microsoft.com/office/drawing/2014/main" id="{05E5F3BD-D396-4417-84E0-C1A3D8A57C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E12BE5-F05C-4EF3-852D-7ECBE850B0A4}"/>
              </a:ext>
            </a:extLst>
          </p:cNvPr>
          <p:cNvSpPr>
            <a:spLocks noGrp="1"/>
          </p:cNvSpPr>
          <p:nvPr>
            <p:ph type="sldNum" sz="quarter" idx="12"/>
          </p:nvPr>
        </p:nvSpPr>
        <p:spPr/>
        <p:txBody>
          <a:bodyPr/>
          <a:lstStyle/>
          <a:p>
            <a:fld id="{4E1E3876-9D39-4877-8F44-91A889CA33EE}" type="slidenum">
              <a:rPr lang="en-GB" smtClean="0"/>
              <a:t>‹#›</a:t>
            </a:fld>
            <a:endParaRPr lang="en-GB"/>
          </a:p>
        </p:txBody>
      </p:sp>
    </p:spTree>
    <p:extLst>
      <p:ext uri="{BB962C8B-B14F-4D97-AF65-F5344CB8AC3E}">
        <p14:creationId xmlns:p14="http://schemas.microsoft.com/office/powerpoint/2010/main" val="340913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26890-6461-40B1-8C80-59EE678B1E4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28A05ED-DDCF-4CBB-A264-D9D4C89268F5}"/>
              </a:ext>
            </a:extLst>
          </p:cNvPr>
          <p:cNvSpPr>
            <a:spLocks noGrp="1"/>
          </p:cNvSpPr>
          <p:nvPr>
            <p:ph type="dt" sz="half" idx="10"/>
          </p:nvPr>
        </p:nvSpPr>
        <p:spPr/>
        <p:txBody>
          <a:bodyPr/>
          <a:lstStyle/>
          <a:p>
            <a:fld id="{19CDCDBF-4A95-4561-BD5A-9830794F647E}" type="datetimeFigureOut">
              <a:rPr lang="en-GB" smtClean="0"/>
              <a:t>26/01/2024</a:t>
            </a:fld>
            <a:endParaRPr lang="en-GB"/>
          </a:p>
        </p:txBody>
      </p:sp>
      <p:sp>
        <p:nvSpPr>
          <p:cNvPr id="4" name="Footer Placeholder 3">
            <a:extLst>
              <a:ext uri="{FF2B5EF4-FFF2-40B4-BE49-F238E27FC236}">
                <a16:creationId xmlns:a16="http://schemas.microsoft.com/office/drawing/2014/main" id="{3FDA32E5-7A0B-429E-8092-FE66F31657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1B9EA4C-3C0F-4415-8F82-DC3B9BAB2221}"/>
              </a:ext>
            </a:extLst>
          </p:cNvPr>
          <p:cNvSpPr>
            <a:spLocks noGrp="1"/>
          </p:cNvSpPr>
          <p:nvPr>
            <p:ph type="sldNum" sz="quarter" idx="12"/>
          </p:nvPr>
        </p:nvSpPr>
        <p:spPr/>
        <p:txBody>
          <a:bodyPr/>
          <a:lstStyle/>
          <a:p>
            <a:fld id="{4E1E3876-9D39-4877-8F44-91A889CA33EE}" type="slidenum">
              <a:rPr lang="en-GB" smtClean="0"/>
              <a:t>‹#›</a:t>
            </a:fld>
            <a:endParaRPr lang="en-GB"/>
          </a:p>
        </p:txBody>
      </p:sp>
    </p:spTree>
    <p:extLst>
      <p:ext uri="{BB962C8B-B14F-4D97-AF65-F5344CB8AC3E}">
        <p14:creationId xmlns:p14="http://schemas.microsoft.com/office/powerpoint/2010/main" val="340902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698E50-5BB8-4054-9914-7AD74038290F}"/>
              </a:ext>
            </a:extLst>
          </p:cNvPr>
          <p:cNvSpPr>
            <a:spLocks noGrp="1"/>
          </p:cNvSpPr>
          <p:nvPr>
            <p:ph type="dt" sz="half" idx="10"/>
          </p:nvPr>
        </p:nvSpPr>
        <p:spPr/>
        <p:txBody>
          <a:bodyPr/>
          <a:lstStyle/>
          <a:p>
            <a:fld id="{19CDCDBF-4A95-4561-BD5A-9830794F647E}" type="datetimeFigureOut">
              <a:rPr lang="en-GB" smtClean="0"/>
              <a:t>26/01/2024</a:t>
            </a:fld>
            <a:endParaRPr lang="en-GB"/>
          </a:p>
        </p:txBody>
      </p:sp>
      <p:sp>
        <p:nvSpPr>
          <p:cNvPr id="3" name="Footer Placeholder 2">
            <a:extLst>
              <a:ext uri="{FF2B5EF4-FFF2-40B4-BE49-F238E27FC236}">
                <a16:creationId xmlns:a16="http://schemas.microsoft.com/office/drawing/2014/main" id="{27098F32-8E77-41C1-B951-70BB9B0E1E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240BA1-CA3F-4152-92BE-09871A431B40}"/>
              </a:ext>
            </a:extLst>
          </p:cNvPr>
          <p:cNvSpPr>
            <a:spLocks noGrp="1"/>
          </p:cNvSpPr>
          <p:nvPr>
            <p:ph type="sldNum" sz="quarter" idx="12"/>
          </p:nvPr>
        </p:nvSpPr>
        <p:spPr/>
        <p:txBody>
          <a:bodyPr/>
          <a:lstStyle/>
          <a:p>
            <a:fld id="{4E1E3876-9D39-4877-8F44-91A889CA33EE}" type="slidenum">
              <a:rPr lang="en-GB" smtClean="0"/>
              <a:t>‹#›</a:t>
            </a:fld>
            <a:endParaRPr lang="en-GB"/>
          </a:p>
        </p:txBody>
      </p:sp>
    </p:spTree>
    <p:extLst>
      <p:ext uri="{BB962C8B-B14F-4D97-AF65-F5344CB8AC3E}">
        <p14:creationId xmlns:p14="http://schemas.microsoft.com/office/powerpoint/2010/main" val="286093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95DC-1611-4F5C-A82B-EC2E968C6A7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D08B003-7701-423A-8534-8C96E01A0E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BFDAF77-D418-4BCD-8846-C7028C12E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EAAB298-F5DE-4916-9982-98F7464ECBEB}"/>
              </a:ext>
            </a:extLst>
          </p:cNvPr>
          <p:cNvSpPr>
            <a:spLocks noGrp="1"/>
          </p:cNvSpPr>
          <p:nvPr>
            <p:ph type="dt" sz="half" idx="10"/>
          </p:nvPr>
        </p:nvSpPr>
        <p:spPr/>
        <p:txBody>
          <a:bodyPr/>
          <a:lstStyle/>
          <a:p>
            <a:fld id="{19CDCDBF-4A95-4561-BD5A-9830794F647E}" type="datetimeFigureOut">
              <a:rPr lang="en-GB" smtClean="0"/>
              <a:t>26/01/2024</a:t>
            </a:fld>
            <a:endParaRPr lang="en-GB"/>
          </a:p>
        </p:txBody>
      </p:sp>
      <p:sp>
        <p:nvSpPr>
          <p:cNvPr id="6" name="Footer Placeholder 5">
            <a:extLst>
              <a:ext uri="{FF2B5EF4-FFF2-40B4-BE49-F238E27FC236}">
                <a16:creationId xmlns:a16="http://schemas.microsoft.com/office/drawing/2014/main" id="{AF0E6923-A740-449F-9ED8-0023DE087F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B66A38-201D-478F-8A24-1C86ADD03A99}"/>
              </a:ext>
            </a:extLst>
          </p:cNvPr>
          <p:cNvSpPr>
            <a:spLocks noGrp="1"/>
          </p:cNvSpPr>
          <p:nvPr>
            <p:ph type="sldNum" sz="quarter" idx="12"/>
          </p:nvPr>
        </p:nvSpPr>
        <p:spPr/>
        <p:txBody>
          <a:bodyPr/>
          <a:lstStyle/>
          <a:p>
            <a:fld id="{4E1E3876-9D39-4877-8F44-91A889CA33EE}" type="slidenum">
              <a:rPr lang="en-GB" smtClean="0"/>
              <a:t>‹#›</a:t>
            </a:fld>
            <a:endParaRPr lang="en-GB"/>
          </a:p>
        </p:txBody>
      </p:sp>
    </p:spTree>
    <p:extLst>
      <p:ext uri="{BB962C8B-B14F-4D97-AF65-F5344CB8AC3E}">
        <p14:creationId xmlns:p14="http://schemas.microsoft.com/office/powerpoint/2010/main" val="55332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63AF-B5C4-412A-A43E-1B6C020637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51764E7-34C1-42DC-B8AF-95FAA3A0FD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736ACF8-5CC8-48DE-8EE1-B801F7335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C7D89D-FF90-46DB-806C-B6D7E63D6BFB}"/>
              </a:ext>
            </a:extLst>
          </p:cNvPr>
          <p:cNvSpPr>
            <a:spLocks noGrp="1"/>
          </p:cNvSpPr>
          <p:nvPr>
            <p:ph type="dt" sz="half" idx="10"/>
          </p:nvPr>
        </p:nvSpPr>
        <p:spPr/>
        <p:txBody>
          <a:bodyPr/>
          <a:lstStyle/>
          <a:p>
            <a:fld id="{19CDCDBF-4A95-4561-BD5A-9830794F647E}" type="datetimeFigureOut">
              <a:rPr lang="en-GB" smtClean="0"/>
              <a:t>26/01/2024</a:t>
            </a:fld>
            <a:endParaRPr lang="en-GB"/>
          </a:p>
        </p:txBody>
      </p:sp>
      <p:sp>
        <p:nvSpPr>
          <p:cNvPr id="6" name="Footer Placeholder 5">
            <a:extLst>
              <a:ext uri="{FF2B5EF4-FFF2-40B4-BE49-F238E27FC236}">
                <a16:creationId xmlns:a16="http://schemas.microsoft.com/office/drawing/2014/main" id="{BFB55CB6-EA27-40B1-BD40-A4EEF1081C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5AAD29-63C0-4ACB-8BE4-6CADF1A69256}"/>
              </a:ext>
            </a:extLst>
          </p:cNvPr>
          <p:cNvSpPr>
            <a:spLocks noGrp="1"/>
          </p:cNvSpPr>
          <p:nvPr>
            <p:ph type="sldNum" sz="quarter" idx="12"/>
          </p:nvPr>
        </p:nvSpPr>
        <p:spPr/>
        <p:txBody>
          <a:bodyPr/>
          <a:lstStyle/>
          <a:p>
            <a:fld id="{4E1E3876-9D39-4877-8F44-91A889CA33EE}" type="slidenum">
              <a:rPr lang="en-GB" smtClean="0"/>
              <a:t>‹#›</a:t>
            </a:fld>
            <a:endParaRPr lang="en-GB"/>
          </a:p>
        </p:txBody>
      </p:sp>
    </p:spTree>
    <p:extLst>
      <p:ext uri="{BB962C8B-B14F-4D97-AF65-F5344CB8AC3E}">
        <p14:creationId xmlns:p14="http://schemas.microsoft.com/office/powerpoint/2010/main" val="3496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99CBE-C0A6-4CA1-9523-45B5550973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4129737-33F2-42AE-B71D-5CD2C29F24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DE2A697-8AFD-4D3F-8299-EDBFCC0519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DCDBF-4A95-4561-BD5A-9830794F647E}" type="datetimeFigureOut">
              <a:rPr lang="en-GB" smtClean="0"/>
              <a:t>26/01/2024</a:t>
            </a:fld>
            <a:endParaRPr lang="en-GB"/>
          </a:p>
        </p:txBody>
      </p:sp>
      <p:sp>
        <p:nvSpPr>
          <p:cNvPr id="5" name="Footer Placeholder 4">
            <a:extLst>
              <a:ext uri="{FF2B5EF4-FFF2-40B4-BE49-F238E27FC236}">
                <a16:creationId xmlns:a16="http://schemas.microsoft.com/office/drawing/2014/main" id="{04DC8867-2725-4157-AE6E-A07DDDDAC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0798FF-F174-4259-897B-518A026B69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E3876-9D39-4877-8F44-91A889CA33EE}" type="slidenum">
              <a:rPr lang="en-GB" smtClean="0"/>
              <a:t>‹#›</a:t>
            </a:fld>
            <a:endParaRPr lang="en-GB"/>
          </a:p>
        </p:txBody>
      </p:sp>
    </p:spTree>
    <p:extLst>
      <p:ext uri="{BB962C8B-B14F-4D97-AF65-F5344CB8AC3E}">
        <p14:creationId xmlns:p14="http://schemas.microsoft.com/office/powerpoint/2010/main" val="2580788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en.wikipedia.org/wiki/Flag_of_Egypt" TargetMode="External"/><Relationship Id="rId5" Type="http://schemas.openxmlformats.org/officeDocument/2006/relationships/image" Target="../media/image2.png"/><Relationship Id="rId4" Type="http://schemas.openxmlformats.org/officeDocument/2006/relationships/hyperlink" Target="https://www.goodfreephotos.com/Free-Stock-Photos/desert-landscape-and-pyramids-at-giza-egypt.jpg.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en.wikipedia.org/wiki/Ancient_Egyp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libreshot.com/golden-pharaohs-head-in-egyp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0FA473-128B-4EFC-AD6C-574DACFD7912}"/>
              </a:ext>
            </a:extLst>
          </p:cNvPr>
          <p:cNvSpPr txBox="1"/>
          <p:nvPr/>
        </p:nvSpPr>
        <p:spPr>
          <a:xfrm>
            <a:off x="0" y="95892"/>
            <a:ext cx="11977955" cy="6666216"/>
          </a:xfrm>
          <a:prstGeom prst="rect">
            <a:avLst/>
          </a:prstGeom>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p:spPr>
        <p:txBody>
          <a:bodyPr wrap="square" rtlCol="0">
            <a:spAutoFit/>
          </a:bodyPr>
          <a:lstStyle/>
          <a:p>
            <a:endParaRPr lang="en-GB" dirty="0"/>
          </a:p>
        </p:txBody>
      </p:sp>
      <p:sp>
        <p:nvSpPr>
          <p:cNvPr id="6" name="TextBox 5">
            <a:extLst>
              <a:ext uri="{FF2B5EF4-FFF2-40B4-BE49-F238E27FC236}">
                <a16:creationId xmlns:a16="http://schemas.microsoft.com/office/drawing/2014/main" id="{7DB61B65-6353-4AA6-BB85-BBB6D0F54B6F}"/>
              </a:ext>
            </a:extLst>
          </p:cNvPr>
          <p:cNvSpPr txBox="1"/>
          <p:nvPr/>
        </p:nvSpPr>
        <p:spPr>
          <a:xfrm>
            <a:off x="2750049" y="1366463"/>
            <a:ext cx="6691902" cy="2301411"/>
          </a:xfrm>
          <a:prstGeom prst="rect">
            <a:avLst/>
          </a:prstGeom>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p:spPr>
        <p:txBody>
          <a:bodyPr wrap="square" rtlCol="0">
            <a:spAutoFit/>
          </a:bodyPr>
          <a:lstStyle/>
          <a:p>
            <a:endParaRPr lang="en-GB" dirty="0"/>
          </a:p>
        </p:txBody>
      </p:sp>
      <p:sp>
        <p:nvSpPr>
          <p:cNvPr id="2" name="Title 1">
            <a:extLst>
              <a:ext uri="{FF2B5EF4-FFF2-40B4-BE49-F238E27FC236}">
                <a16:creationId xmlns:a16="http://schemas.microsoft.com/office/drawing/2014/main" id="{DD6282C4-BFAF-492C-9E7D-DDBE9309B0FE}"/>
              </a:ext>
            </a:extLst>
          </p:cNvPr>
          <p:cNvSpPr>
            <a:spLocks noGrp="1"/>
          </p:cNvSpPr>
          <p:nvPr>
            <p:ph type="ctrTitle"/>
          </p:nvPr>
        </p:nvSpPr>
        <p:spPr>
          <a:xfrm>
            <a:off x="1523999" y="927100"/>
            <a:ext cx="9144000" cy="2387600"/>
          </a:xfrm>
        </p:spPr>
        <p:txBody>
          <a:bodyPr/>
          <a:lstStyle/>
          <a:p>
            <a:r>
              <a:rPr lang="en-GB" sz="8000" b="1" dirty="0">
                <a:solidFill>
                  <a:schemeClr val="tx2">
                    <a:lumMod val="60000"/>
                    <a:lumOff val="40000"/>
                  </a:schemeClr>
                </a:solidFill>
              </a:rPr>
              <a:t>The Egyptians </a:t>
            </a:r>
            <a:br>
              <a:rPr lang="en-GB" dirty="0"/>
            </a:br>
            <a:endParaRPr lang="en-GB" dirty="0"/>
          </a:p>
        </p:txBody>
      </p:sp>
      <p:sp>
        <p:nvSpPr>
          <p:cNvPr id="3" name="Subtitle 2">
            <a:extLst>
              <a:ext uri="{FF2B5EF4-FFF2-40B4-BE49-F238E27FC236}">
                <a16:creationId xmlns:a16="http://schemas.microsoft.com/office/drawing/2014/main" id="{F07A578A-AA75-40E7-A236-81A38502B679}"/>
              </a:ext>
            </a:extLst>
          </p:cNvPr>
          <p:cNvSpPr>
            <a:spLocks noGrp="1"/>
          </p:cNvSpPr>
          <p:nvPr>
            <p:ph type="subTitle" idx="1"/>
          </p:nvPr>
        </p:nvSpPr>
        <p:spPr>
          <a:xfrm>
            <a:off x="1700211" y="2905125"/>
            <a:ext cx="8791575" cy="523875"/>
          </a:xfrm>
        </p:spPr>
        <p:txBody>
          <a:bodyPr/>
          <a:lstStyle/>
          <a:p>
            <a:r>
              <a:rPr lang="en-GB" dirty="0">
                <a:solidFill>
                  <a:schemeClr val="tx2">
                    <a:lumMod val="60000"/>
                    <a:lumOff val="40000"/>
                  </a:schemeClr>
                </a:solidFill>
              </a:rPr>
              <a:t> </a:t>
            </a:r>
            <a:r>
              <a:rPr lang="en-GB" b="1" dirty="0">
                <a:solidFill>
                  <a:schemeClr val="tx2">
                    <a:lumMod val="60000"/>
                    <a:lumOff val="40000"/>
                  </a:schemeClr>
                </a:solidFill>
              </a:rPr>
              <a:t>Pech</a:t>
            </a:r>
          </a:p>
        </p:txBody>
      </p:sp>
      <p:sp>
        <p:nvSpPr>
          <p:cNvPr id="9" name="TextBox 8">
            <a:extLst>
              <a:ext uri="{FF2B5EF4-FFF2-40B4-BE49-F238E27FC236}">
                <a16:creationId xmlns:a16="http://schemas.microsoft.com/office/drawing/2014/main" id="{8F574B20-0E0F-498D-83ED-21CB6BDACEE6}"/>
              </a:ext>
            </a:extLst>
          </p:cNvPr>
          <p:cNvSpPr txBox="1"/>
          <p:nvPr/>
        </p:nvSpPr>
        <p:spPr>
          <a:xfrm>
            <a:off x="523983" y="4458128"/>
            <a:ext cx="3061698" cy="4801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miley Face 6">
            <a:extLst>
              <a:ext uri="{FF2B5EF4-FFF2-40B4-BE49-F238E27FC236}">
                <a16:creationId xmlns:a16="http://schemas.microsoft.com/office/drawing/2014/main" id="{3B1F088E-8E3B-4418-B490-6EF7B67554DC}"/>
              </a:ext>
            </a:extLst>
          </p:cNvPr>
          <p:cNvSpPr/>
          <p:nvPr/>
        </p:nvSpPr>
        <p:spPr>
          <a:xfrm>
            <a:off x="5147353" y="4222679"/>
            <a:ext cx="2075380" cy="2137024"/>
          </a:xfrm>
          <a:prstGeom prst="smileyFace">
            <a:avLst/>
          </a:prstGeom>
          <a:solidFill>
            <a:schemeClr val="accent4">
              <a:lumMod val="60000"/>
              <a:lumOff val="4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3874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008AF452-C15C-4842-9634-11BAAF09ACB9}"/>
              </a:ext>
            </a:extLst>
          </p:cNvPr>
          <p:cNvSpPr/>
          <p:nvPr/>
        </p:nvSpPr>
        <p:spPr>
          <a:xfrm>
            <a:off x="404348" y="1075423"/>
            <a:ext cx="4623165" cy="171802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E085113F-E648-4AE0-8182-0484B18707B9}"/>
              </a:ext>
            </a:extLst>
          </p:cNvPr>
          <p:cNvSpPr/>
          <p:nvPr/>
        </p:nvSpPr>
        <p:spPr>
          <a:xfrm>
            <a:off x="533304" y="5092491"/>
            <a:ext cx="3932237" cy="161628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187C18C-0620-4BFA-8AE6-377C7D45753C}"/>
              </a:ext>
            </a:extLst>
          </p:cNvPr>
          <p:cNvSpPr>
            <a:spLocks noGrp="1"/>
          </p:cNvSpPr>
          <p:nvPr>
            <p:ph type="title"/>
          </p:nvPr>
        </p:nvSpPr>
        <p:spPr>
          <a:xfrm>
            <a:off x="219474" y="692973"/>
            <a:ext cx="3932237" cy="1028700"/>
          </a:xfrm>
        </p:spPr>
        <p:txBody>
          <a:bodyPr>
            <a:normAutofit fontScale="90000"/>
          </a:bodyPr>
          <a:lstStyle/>
          <a:p>
            <a:r>
              <a:rPr lang="en-GB" sz="4800" dirty="0"/>
              <a:t>       </a:t>
            </a:r>
            <a:r>
              <a:rPr lang="en-GB" sz="9800" b="1" u="sng" dirty="0"/>
              <a:t>Egypt</a:t>
            </a:r>
            <a:br>
              <a:rPr lang="en-GB" sz="4800" dirty="0"/>
            </a:br>
            <a:endParaRPr lang="en-GB" sz="4800" dirty="0"/>
          </a:p>
        </p:txBody>
      </p:sp>
      <p:sp>
        <p:nvSpPr>
          <p:cNvPr id="4" name="Text Placeholder 3">
            <a:extLst>
              <a:ext uri="{FF2B5EF4-FFF2-40B4-BE49-F238E27FC236}">
                <a16:creationId xmlns:a16="http://schemas.microsoft.com/office/drawing/2014/main" id="{9897AE8D-02EE-4796-8316-52BA539E17B5}"/>
              </a:ext>
            </a:extLst>
          </p:cNvPr>
          <p:cNvSpPr>
            <a:spLocks noGrp="1"/>
          </p:cNvSpPr>
          <p:nvPr>
            <p:ph type="body" sz="half" idx="2"/>
          </p:nvPr>
        </p:nvSpPr>
        <p:spPr>
          <a:xfrm>
            <a:off x="453370" y="4744738"/>
            <a:ext cx="3932237" cy="1953505"/>
          </a:xfrm>
        </p:spPr>
        <p:txBody>
          <a:bodyPr>
            <a:normAutofit lnSpcReduction="10000"/>
          </a:bodyPr>
          <a:lstStyle/>
          <a:p>
            <a:endParaRPr lang="en-GB" sz="2800" dirty="0"/>
          </a:p>
          <a:p>
            <a:pPr marL="342900" indent="-342900">
              <a:buFont typeface="Arial" panose="020B0604020202020204" pitchFamily="34" charset="0"/>
              <a:buChar char="•"/>
            </a:pPr>
            <a:r>
              <a:rPr lang="en-GB" sz="2800" dirty="0"/>
              <a:t>On the other side of the river Nile there is a place the  Egyptians called ‘the Black Land</a:t>
            </a:r>
            <a:r>
              <a:rPr lang="en-GB" sz="2400" dirty="0"/>
              <a:t>.</a:t>
            </a:r>
          </a:p>
          <a:p>
            <a:endParaRPr lang="en-GB" sz="2000" dirty="0"/>
          </a:p>
          <a:p>
            <a:endParaRPr lang="en-GB" sz="2000" dirty="0"/>
          </a:p>
          <a:p>
            <a:endParaRPr lang="en-GB" sz="2000" dirty="0"/>
          </a:p>
        </p:txBody>
      </p:sp>
      <p:sp>
        <p:nvSpPr>
          <p:cNvPr id="5" name="Picture Placeholder 2">
            <a:extLst>
              <a:ext uri="{FF2B5EF4-FFF2-40B4-BE49-F238E27FC236}">
                <a16:creationId xmlns:a16="http://schemas.microsoft.com/office/drawing/2014/main" id="{BAB47797-62F6-4AD6-A3C2-BE861F78E5EB}"/>
              </a:ext>
            </a:extLst>
          </p:cNvPr>
          <p:cNvSpPr txBox="1">
            <a:spLocks/>
          </p:cNvSpPr>
          <p:nvPr/>
        </p:nvSpPr>
        <p:spPr>
          <a:xfrm>
            <a:off x="5332412" y="409576"/>
            <a:ext cx="6172200" cy="5603874"/>
          </a:xfrm>
          <a:prstGeom prst="rect">
            <a:avLst/>
          </a:prstGeom>
        </p:spPr>
      </p:sp>
      <p:sp>
        <p:nvSpPr>
          <p:cNvPr id="15" name="TextBox 14">
            <a:extLst>
              <a:ext uri="{FF2B5EF4-FFF2-40B4-BE49-F238E27FC236}">
                <a16:creationId xmlns:a16="http://schemas.microsoft.com/office/drawing/2014/main" id="{7BA25D58-F601-4A79-AF5D-4BEEFA61029C}"/>
              </a:ext>
            </a:extLst>
          </p:cNvPr>
          <p:cNvSpPr txBox="1"/>
          <p:nvPr/>
        </p:nvSpPr>
        <p:spPr>
          <a:xfrm>
            <a:off x="5638800" y="2886075"/>
            <a:ext cx="914400" cy="914400"/>
          </a:xfrm>
          <a:prstGeom prst="rect">
            <a:avLst/>
          </a:prstGeom>
          <a:noFill/>
        </p:spPr>
        <p:txBody>
          <a:bodyPr wrap="square" rtlCol="0">
            <a:spAutoFit/>
          </a:bodyPr>
          <a:lstStyle/>
          <a:p>
            <a:endParaRPr lang="en-GB" dirty="0"/>
          </a:p>
        </p:txBody>
      </p:sp>
      <p:sp>
        <p:nvSpPr>
          <p:cNvPr id="14" name="TextBox 13">
            <a:extLst>
              <a:ext uri="{FF2B5EF4-FFF2-40B4-BE49-F238E27FC236}">
                <a16:creationId xmlns:a16="http://schemas.microsoft.com/office/drawing/2014/main" id="{06937242-ECB4-4F66-A869-DCF1DA29D521}"/>
              </a:ext>
            </a:extLst>
          </p:cNvPr>
          <p:cNvSpPr txBox="1"/>
          <p:nvPr/>
        </p:nvSpPr>
        <p:spPr>
          <a:xfrm>
            <a:off x="5646242" y="266700"/>
            <a:ext cx="6353175" cy="6153149"/>
          </a:xfrm>
          <a:prstGeom prst="rect">
            <a:avLst/>
          </a:prstGeom>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p:spPr>
        <p:txBody>
          <a:bodyPr wrap="square" rtlCol="0">
            <a:spAutoFit/>
          </a:bodyPr>
          <a:lstStyle/>
          <a:p>
            <a:endParaRPr lang="en-GB" dirty="0"/>
          </a:p>
        </p:txBody>
      </p:sp>
      <p:sp>
        <p:nvSpPr>
          <p:cNvPr id="11" name="Rectangle: Rounded Corners 10">
            <a:extLst>
              <a:ext uri="{FF2B5EF4-FFF2-40B4-BE49-F238E27FC236}">
                <a16:creationId xmlns:a16="http://schemas.microsoft.com/office/drawing/2014/main" id="{6E576F37-3747-44C6-969B-3BBF961EA840}"/>
              </a:ext>
            </a:extLst>
          </p:cNvPr>
          <p:cNvSpPr/>
          <p:nvPr/>
        </p:nvSpPr>
        <p:spPr>
          <a:xfrm>
            <a:off x="453371" y="2953973"/>
            <a:ext cx="4172288" cy="19212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3">
            <a:extLst>
              <a:ext uri="{FF2B5EF4-FFF2-40B4-BE49-F238E27FC236}">
                <a16:creationId xmlns:a16="http://schemas.microsoft.com/office/drawing/2014/main" id="{2435EE6B-146E-4B78-8A13-8CC685F50415}"/>
              </a:ext>
            </a:extLst>
          </p:cNvPr>
          <p:cNvSpPr txBox="1">
            <a:spLocks/>
          </p:cNvSpPr>
          <p:nvPr/>
        </p:nvSpPr>
        <p:spPr>
          <a:xfrm>
            <a:off x="411790" y="1310128"/>
            <a:ext cx="4623165" cy="1428107"/>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GB" sz="11200" dirty="0"/>
              <a:t>The  Ancient Egyptians lived in a very dry and arid place in Africa that they named Egypt.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endParaRPr lang="en-GB" sz="2000" dirty="0"/>
          </a:p>
          <a:p>
            <a:endParaRPr lang="en-GB" sz="2000" dirty="0"/>
          </a:p>
          <a:p>
            <a:endParaRPr lang="en-GB" sz="2000" dirty="0"/>
          </a:p>
        </p:txBody>
      </p:sp>
      <p:sp>
        <p:nvSpPr>
          <p:cNvPr id="8" name="TextBox 7">
            <a:extLst>
              <a:ext uri="{FF2B5EF4-FFF2-40B4-BE49-F238E27FC236}">
                <a16:creationId xmlns:a16="http://schemas.microsoft.com/office/drawing/2014/main" id="{C7CAA34C-13C6-43DC-B534-7EB085EA2AAF}"/>
              </a:ext>
            </a:extLst>
          </p:cNvPr>
          <p:cNvSpPr txBox="1"/>
          <p:nvPr/>
        </p:nvSpPr>
        <p:spPr>
          <a:xfrm>
            <a:off x="652909" y="2868166"/>
            <a:ext cx="4126041" cy="2092881"/>
          </a:xfrm>
          <a:prstGeom prst="rect">
            <a:avLst/>
          </a:prstGeom>
          <a:noFill/>
        </p:spPr>
        <p:txBody>
          <a:bodyPr wrap="square" rtlCol="0">
            <a:spAutoFit/>
          </a:bodyPr>
          <a:lstStyle/>
          <a:p>
            <a:pPr marL="457200" indent="-457200">
              <a:buFont typeface="Arial" panose="020B0604020202020204" pitchFamily="34" charset="0"/>
              <a:buChar char="•"/>
            </a:pPr>
            <a:r>
              <a:rPr lang="en-GB" sz="2600" dirty="0"/>
              <a:t> They had a Major river which they used for, Hunting and  Trading, with other civilisations and Farming e.g.</a:t>
            </a:r>
          </a:p>
        </p:txBody>
      </p:sp>
    </p:spTree>
    <p:extLst>
      <p:ext uri="{BB962C8B-B14F-4D97-AF65-F5344CB8AC3E}">
        <p14:creationId xmlns:p14="http://schemas.microsoft.com/office/powerpoint/2010/main" val="2563440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AB00-C5C0-4BC2-87B4-998D176A036E}"/>
              </a:ext>
            </a:extLst>
          </p:cNvPr>
          <p:cNvSpPr>
            <a:spLocks noGrp="1"/>
          </p:cNvSpPr>
          <p:nvPr>
            <p:ph type="title"/>
          </p:nvPr>
        </p:nvSpPr>
        <p:spPr>
          <a:xfrm>
            <a:off x="5557" y="457200"/>
            <a:ext cx="10443368" cy="1600200"/>
          </a:xfrm>
        </p:spPr>
        <p:txBody>
          <a:bodyPr>
            <a:normAutofit/>
          </a:bodyPr>
          <a:lstStyle/>
          <a:p>
            <a:r>
              <a:rPr lang="en-GB" sz="6600" b="1" u="sng" dirty="0"/>
              <a:t>The birth and death of Egypt  </a:t>
            </a:r>
            <a:br>
              <a:rPr lang="en-GB" sz="2000" dirty="0"/>
            </a:br>
            <a:endParaRPr lang="en-GB" sz="2000" dirty="0"/>
          </a:p>
        </p:txBody>
      </p:sp>
      <p:sp>
        <p:nvSpPr>
          <p:cNvPr id="13" name="Rectangle: Rounded Corners 12">
            <a:extLst>
              <a:ext uri="{FF2B5EF4-FFF2-40B4-BE49-F238E27FC236}">
                <a16:creationId xmlns:a16="http://schemas.microsoft.com/office/drawing/2014/main" id="{D70272A5-E8A9-484A-A622-4EA8AE7A1A21}"/>
              </a:ext>
            </a:extLst>
          </p:cNvPr>
          <p:cNvSpPr/>
          <p:nvPr/>
        </p:nvSpPr>
        <p:spPr>
          <a:xfrm>
            <a:off x="760412" y="2000250"/>
            <a:ext cx="8917843" cy="15240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A5F704AB-1FDD-4B48-BCAE-BDFF4FF96538}"/>
              </a:ext>
            </a:extLst>
          </p:cNvPr>
          <p:cNvSpPr>
            <a:spLocks noGrp="1"/>
          </p:cNvSpPr>
          <p:nvPr>
            <p:ph type="body" sz="half" idx="2"/>
          </p:nvPr>
        </p:nvSpPr>
        <p:spPr>
          <a:xfrm>
            <a:off x="760412" y="2000250"/>
            <a:ext cx="9318536" cy="1600200"/>
          </a:xfrm>
        </p:spPr>
        <p:txBody>
          <a:bodyPr>
            <a:noAutofit/>
          </a:bodyPr>
          <a:lstStyle/>
          <a:p>
            <a:r>
              <a:rPr lang="en-GB" sz="3400" dirty="0"/>
              <a:t>In 3000BCE the  independent city states off Egypt where discovered by the Egyptians they also Find out how to  make linen from flax paper.</a:t>
            </a:r>
          </a:p>
          <a:p>
            <a:r>
              <a:rPr lang="en-GB" sz="3200" dirty="0"/>
              <a:t> </a:t>
            </a:r>
          </a:p>
        </p:txBody>
      </p:sp>
      <p:sp>
        <p:nvSpPr>
          <p:cNvPr id="9" name="TextBox 8">
            <a:extLst>
              <a:ext uri="{FF2B5EF4-FFF2-40B4-BE49-F238E27FC236}">
                <a16:creationId xmlns:a16="http://schemas.microsoft.com/office/drawing/2014/main" id="{56E6E554-71D7-4A4C-8EEB-ECD4E0D9696D}"/>
              </a:ext>
            </a:extLst>
          </p:cNvPr>
          <p:cNvSpPr txBox="1"/>
          <p:nvPr/>
        </p:nvSpPr>
        <p:spPr>
          <a:xfrm>
            <a:off x="4430713" y="4752975"/>
            <a:ext cx="4867275" cy="2705100"/>
          </a:xfrm>
          <a:prstGeom prst="rect">
            <a:avLst/>
          </a:prstGeom>
          <a:noFill/>
        </p:spPr>
        <p:txBody>
          <a:bodyPr wrap="square" rtlCol="0">
            <a:spAutoFit/>
          </a:bodyPr>
          <a:lstStyle/>
          <a:p>
            <a:endParaRPr lang="en-GB" dirty="0"/>
          </a:p>
        </p:txBody>
      </p:sp>
      <p:sp>
        <p:nvSpPr>
          <p:cNvPr id="14" name="Rectangle: Rounded Corners 13">
            <a:extLst>
              <a:ext uri="{FF2B5EF4-FFF2-40B4-BE49-F238E27FC236}">
                <a16:creationId xmlns:a16="http://schemas.microsoft.com/office/drawing/2014/main" id="{BB681574-6ABD-4525-A925-F045FB0CCDF9}"/>
              </a:ext>
            </a:extLst>
          </p:cNvPr>
          <p:cNvSpPr/>
          <p:nvPr/>
        </p:nvSpPr>
        <p:spPr>
          <a:xfrm>
            <a:off x="4752975" y="4471987"/>
            <a:ext cx="7267574" cy="203835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4732D7B8-24DC-4D1F-842E-A2DD425112E2}"/>
              </a:ext>
            </a:extLst>
          </p:cNvPr>
          <p:cNvSpPr/>
          <p:nvPr/>
        </p:nvSpPr>
        <p:spPr>
          <a:xfrm>
            <a:off x="253644" y="3805237"/>
            <a:ext cx="4259262" cy="284364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Placeholder 3">
            <a:extLst>
              <a:ext uri="{FF2B5EF4-FFF2-40B4-BE49-F238E27FC236}">
                <a16:creationId xmlns:a16="http://schemas.microsoft.com/office/drawing/2014/main" id="{15A2F728-A300-4430-B69C-AD49CF3124B3}"/>
              </a:ext>
            </a:extLst>
          </p:cNvPr>
          <p:cNvSpPr txBox="1">
            <a:spLocks/>
          </p:cNvSpPr>
          <p:nvPr/>
        </p:nvSpPr>
        <p:spPr>
          <a:xfrm>
            <a:off x="4914900" y="4610101"/>
            <a:ext cx="7105649" cy="179070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GB" sz="4000" dirty="0"/>
              <a:t>They made lots of  discoveries around medicine and can treat medical burns . The creative Egyptians  are still around to this day!</a:t>
            </a:r>
          </a:p>
          <a:p>
            <a:endParaRPr lang="en-GB" sz="2000" dirty="0"/>
          </a:p>
        </p:txBody>
      </p:sp>
      <p:sp>
        <p:nvSpPr>
          <p:cNvPr id="6" name="TextBox 5">
            <a:extLst>
              <a:ext uri="{FF2B5EF4-FFF2-40B4-BE49-F238E27FC236}">
                <a16:creationId xmlns:a16="http://schemas.microsoft.com/office/drawing/2014/main" id="{9847AEFC-2D95-48B4-8880-AE3F85D126D1}"/>
              </a:ext>
            </a:extLst>
          </p:cNvPr>
          <p:cNvSpPr txBox="1"/>
          <p:nvPr/>
        </p:nvSpPr>
        <p:spPr>
          <a:xfrm>
            <a:off x="538039" y="3928501"/>
            <a:ext cx="3811712" cy="2554545"/>
          </a:xfrm>
          <a:prstGeom prst="rect">
            <a:avLst/>
          </a:prstGeom>
          <a:noFill/>
        </p:spPr>
        <p:txBody>
          <a:bodyPr wrap="square" rtlCol="0">
            <a:spAutoFit/>
          </a:bodyPr>
          <a:lstStyle/>
          <a:p>
            <a:r>
              <a:rPr lang="en-GB" sz="3200" dirty="0"/>
              <a:t>During 3100 BCE  in Britain it was the Bronze Age but in the south east Egypt was doing a lot more.</a:t>
            </a:r>
          </a:p>
        </p:txBody>
      </p:sp>
    </p:spTree>
    <p:extLst>
      <p:ext uri="{BB962C8B-B14F-4D97-AF65-F5344CB8AC3E}">
        <p14:creationId xmlns:p14="http://schemas.microsoft.com/office/powerpoint/2010/main" val="422138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A44EACD-F706-4936-95CA-797FA440DCE0}"/>
              </a:ext>
            </a:extLst>
          </p:cNvPr>
          <p:cNvSpPr/>
          <p:nvPr/>
        </p:nvSpPr>
        <p:spPr>
          <a:xfrm>
            <a:off x="258352" y="1530849"/>
            <a:ext cx="5410201" cy="445898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02C7560-9719-4763-AACB-5ACD6D2D7617}"/>
              </a:ext>
            </a:extLst>
          </p:cNvPr>
          <p:cNvSpPr>
            <a:spLocks noGrp="1"/>
          </p:cNvSpPr>
          <p:nvPr>
            <p:ph type="title"/>
          </p:nvPr>
        </p:nvSpPr>
        <p:spPr/>
        <p:txBody>
          <a:bodyPr>
            <a:normAutofit/>
          </a:bodyPr>
          <a:lstStyle/>
          <a:p>
            <a:pPr algn="ctr"/>
            <a:r>
              <a:rPr lang="en-GB" sz="7200" b="1" u="sng" dirty="0"/>
              <a:t>There Amazing Brains!</a:t>
            </a:r>
          </a:p>
        </p:txBody>
      </p:sp>
      <p:sp>
        <p:nvSpPr>
          <p:cNvPr id="3" name="Content Placeholder 2">
            <a:extLst>
              <a:ext uri="{FF2B5EF4-FFF2-40B4-BE49-F238E27FC236}">
                <a16:creationId xmlns:a16="http://schemas.microsoft.com/office/drawing/2014/main" id="{E4D4C88A-C796-4D8F-97B4-AC3494945EC4}"/>
              </a:ext>
            </a:extLst>
          </p:cNvPr>
          <p:cNvSpPr>
            <a:spLocks noGrp="1"/>
          </p:cNvSpPr>
          <p:nvPr>
            <p:ph sz="half" idx="1"/>
          </p:nvPr>
        </p:nvSpPr>
        <p:spPr>
          <a:xfrm>
            <a:off x="258352" y="1761412"/>
            <a:ext cx="5181600" cy="4351338"/>
          </a:xfrm>
        </p:spPr>
        <p:txBody>
          <a:bodyPr>
            <a:normAutofit/>
          </a:bodyPr>
          <a:lstStyle/>
          <a:p>
            <a:r>
              <a:rPr lang="en-GB" sz="3600" b="0" i="0" dirty="0">
                <a:effectLst/>
                <a:latin typeface="Roboto" panose="02000000000000000000" pitchFamily="2" charset="0"/>
              </a:rPr>
              <a:t>Ancient Egypt achieved a relatively high standard.</a:t>
            </a:r>
          </a:p>
          <a:p>
            <a:r>
              <a:rPr lang="en-GB" sz="3600" dirty="0"/>
              <a:t>They also use hieroglyphics as there form of writing and recording notes</a:t>
            </a:r>
          </a:p>
        </p:txBody>
      </p:sp>
      <p:sp>
        <p:nvSpPr>
          <p:cNvPr id="6" name="Rectangle: Rounded Corners 5">
            <a:extLst>
              <a:ext uri="{FF2B5EF4-FFF2-40B4-BE49-F238E27FC236}">
                <a16:creationId xmlns:a16="http://schemas.microsoft.com/office/drawing/2014/main" id="{C4651689-5872-40EF-91C3-154AB3AB9664}"/>
              </a:ext>
            </a:extLst>
          </p:cNvPr>
          <p:cNvSpPr/>
          <p:nvPr/>
        </p:nvSpPr>
        <p:spPr>
          <a:xfrm>
            <a:off x="6096001" y="1690688"/>
            <a:ext cx="5761448" cy="332310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3">
            <a:extLst>
              <a:ext uri="{FF2B5EF4-FFF2-40B4-BE49-F238E27FC236}">
                <a16:creationId xmlns:a16="http://schemas.microsoft.com/office/drawing/2014/main" id="{2F7C0927-A1B2-4495-A237-FB81E731A4F9}"/>
              </a:ext>
            </a:extLst>
          </p:cNvPr>
          <p:cNvSpPr>
            <a:spLocks noGrp="1"/>
          </p:cNvSpPr>
          <p:nvPr>
            <p:ph sz="half" idx="2"/>
          </p:nvPr>
        </p:nvSpPr>
        <p:spPr>
          <a:xfrm>
            <a:off x="6418782" y="1825625"/>
            <a:ext cx="5610225" cy="4667250"/>
          </a:xfrm>
        </p:spPr>
        <p:txBody>
          <a:bodyPr>
            <a:normAutofit/>
          </a:bodyPr>
          <a:lstStyle/>
          <a:p>
            <a:r>
              <a:rPr lang="en-GB" sz="3600" dirty="0"/>
              <a:t>The Ancient Egyptians invented a Synthes to help them harvest crops.</a:t>
            </a:r>
          </a:p>
          <a:p>
            <a:r>
              <a:rPr lang="en-GB" sz="3600" dirty="0"/>
              <a:t>The Egyptians developed a number system.</a:t>
            </a:r>
          </a:p>
        </p:txBody>
      </p:sp>
    </p:spTree>
    <p:extLst>
      <p:ext uri="{BB962C8B-B14F-4D97-AF65-F5344CB8AC3E}">
        <p14:creationId xmlns:p14="http://schemas.microsoft.com/office/powerpoint/2010/main" val="169496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8A01586-F23E-49FE-8E2C-19F9DC90F88D}"/>
              </a:ext>
            </a:extLst>
          </p:cNvPr>
          <p:cNvSpPr/>
          <p:nvPr/>
        </p:nvSpPr>
        <p:spPr>
          <a:xfrm>
            <a:off x="1676400" y="2250040"/>
            <a:ext cx="10515600" cy="14075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65A264F-41FF-4155-900E-C58BAFCFB4F0}"/>
              </a:ext>
            </a:extLst>
          </p:cNvPr>
          <p:cNvSpPr>
            <a:spLocks noGrp="1"/>
          </p:cNvSpPr>
          <p:nvPr>
            <p:ph type="title"/>
          </p:nvPr>
        </p:nvSpPr>
        <p:spPr/>
        <p:txBody>
          <a:bodyPr>
            <a:normAutofit fontScale="90000"/>
          </a:bodyPr>
          <a:lstStyle/>
          <a:p>
            <a:pPr algn="ctr"/>
            <a:r>
              <a:rPr lang="en-GB" sz="8000" b="1" u="sng" dirty="0"/>
              <a:t>First accomplishments </a:t>
            </a:r>
            <a:br>
              <a:rPr lang="en-GB" sz="8000" b="1" dirty="0"/>
            </a:br>
            <a:r>
              <a:rPr lang="en-GB" b="1" dirty="0"/>
              <a:t>DID YOU KNOW </a:t>
            </a:r>
            <a:endParaRPr lang="en-GB" sz="8000" b="1" dirty="0"/>
          </a:p>
        </p:txBody>
      </p:sp>
      <p:sp>
        <p:nvSpPr>
          <p:cNvPr id="3" name="Content Placeholder 2">
            <a:extLst>
              <a:ext uri="{FF2B5EF4-FFF2-40B4-BE49-F238E27FC236}">
                <a16:creationId xmlns:a16="http://schemas.microsoft.com/office/drawing/2014/main" id="{A42EC237-0A58-4F0C-9B00-72EBB64CBA41}"/>
              </a:ext>
            </a:extLst>
          </p:cNvPr>
          <p:cNvSpPr>
            <a:spLocks noGrp="1"/>
          </p:cNvSpPr>
          <p:nvPr>
            <p:ph idx="1"/>
          </p:nvPr>
        </p:nvSpPr>
        <p:spPr>
          <a:xfrm>
            <a:off x="1676400" y="2436034"/>
            <a:ext cx="10515600" cy="1325563"/>
          </a:xfrm>
        </p:spPr>
        <p:txBody>
          <a:bodyPr/>
          <a:lstStyle/>
          <a:p>
            <a:pPr marL="0" indent="0">
              <a:buNone/>
            </a:pPr>
            <a:r>
              <a:rPr lang="en-GB" sz="3600" dirty="0"/>
              <a:t>Egyptians were the first civilization to make paper-like martyrial. They where also  the first to invent pyramids. </a:t>
            </a:r>
          </a:p>
          <a:p>
            <a:pPr marL="0" indent="0">
              <a:buNone/>
            </a:pPr>
            <a:endParaRPr lang="en-GB" dirty="0"/>
          </a:p>
        </p:txBody>
      </p:sp>
      <p:sp>
        <p:nvSpPr>
          <p:cNvPr id="7" name="Rectangle: Rounded Corners 6">
            <a:extLst>
              <a:ext uri="{FF2B5EF4-FFF2-40B4-BE49-F238E27FC236}">
                <a16:creationId xmlns:a16="http://schemas.microsoft.com/office/drawing/2014/main" id="{76F9F00B-6978-4A30-ADE4-E9F514F7B70A}"/>
              </a:ext>
            </a:extLst>
          </p:cNvPr>
          <p:cNvSpPr/>
          <p:nvPr/>
        </p:nvSpPr>
        <p:spPr>
          <a:xfrm>
            <a:off x="311648" y="5292546"/>
            <a:ext cx="9284415" cy="13255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DF67EC2-8230-43A9-A708-A2494049514B}"/>
              </a:ext>
            </a:extLst>
          </p:cNvPr>
          <p:cNvSpPr txBox="1"/>
          <p:nvPr/>
        </p:nvSpPr>
        <p:spPr>
          <a:xfrm>
            <a:off x="311648" y="5292546"/>
            <a:ext cx="9839219" cy="1200329"/>
          </a:xfrm>
          <a:prstGeom prst="rect">
            <a:avLst/>
          </a:prstGeom>
          <a:noFill/>
        </p:spPr>
        <p:txBody>
          <a:bodyPr wrap="square" rtlCol="0">
            <a:spAutoFit/>
          </a:bodyPr>
          <a:lstStyle/>
          <a:p>
            <a:pPr marL="0" indent="0">
              <a:buNone/>
            </a:pPr>
            <a:r>
              <a:rPr lang="en-GB" sz="3600" dirty="0"/>
              <a:t>Egypt was one off the most import and advanced cultures in the world!</a:t>
            </a:r>
          </a:p>
        </p:txBody>
      </p:sp>
    </p:spTree>
    <p:extLst>
      <p:ext uri="{BB962C8B-B14F-4D97-AF65-F5344CB8AC3E}">
        <p14:creationId xmlns:p14="http://schemas.microsoft.com/office/powerpoint/2010/main" val="1912774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EB4EF-71A0-496B-AE11-B13E85554C40}"/>
              </a:ext>
            </a:extLst>
          </p:cNvPr>
          <p:cNvSpPr>
            <a:spLocks noGrp="1"/>
          </p:cNvSpPr>
          <p:nvPr>
            <p:ph type="title"/>
          </p:nvPr>
        </p:nvSpPr>
        <p:spPr>
          <a:xfrm>
            <a:off x="554804" y="339047"/>
            <a:ext cx="4633645" cy="1600200"/>
          </a:xfrm>
        </p:spPr>
        <p:txBody>
          <a:bodyPr>
            <a:normAutofit fontScale="90000"/>
          </a:bodyPr>
          <a:lstStyle/>
          <a:p>
            <a:r>
              <a:rPr lang="en-GB" sz="6000" b="1" u="sng" dirty="0"/>
              <a:t>Why They Rule </a:t>
            </a:r>
          </a:p>
        </p:txBody>
      </p:sp>
      <p:sp>
        <p:nvSpPr>
          <p:cNvPr id="5" name="Rectangle: Rounded Corners 4">
            <a:extLst>
              <a:ext uri="{FF2B5EF4-FFF2-40B4-BE49-F238E27FC236}">
                <a16:creationId xmlns:a16="http://schemas.microsoft.com/office/drawing/2014/main" id="{3E03BE87-1C32-42AE-9A34-5A6AC0E17A5F}"/>
              </a:ext>
            </a:extLst>
          </p:cNvPr>
          <p:cNvSpPr/>
          <p:nvPr/>
        </p:nvSpPr>
        <p:spPr>
          <a:xfrm>
            <a:off x="554804" y="2057400"/>
            <a:ext cx="4510356" cy="3778321"/>
          </a:xfrm>
          <a:prstGeom prst="roundRect">
            <a:avLst/>
          </a:prstGeom>
          <a:solidFill>
            <a:srgbClr val="BA4E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3C691C28-C366-4AAA-806F-B603BED4834F}"/>
              </a:ext>
            </a:extLst>
          </p:cNvPr>
          <p:cNvSpPr>
            <a:spLocks noGrp="1"/>
          </p:cNvSpPr>
          <p:nvPr>
            <p:ph type="body" sz="half" idx="2"/>
          </p:nvPr>
        </p:nvSpPr>
        <p:spPr>
          <a:xfrm>
            <a:off x="839788" y="2293706"/>
            <a:ext cx="4050711" cy="3357081"/>
          </a:xfrm>
        </p:spPr>
        <p:txBody>
          <a:bodyPr>
            <a:normAutofit lnSpcReduction="10000"/>
          </a:bodyPr>
          <a:lstStyle/>
          <a:p>
            <a:r>
              <a:rPr lang="en-GB" sz="2800" dirty="0"/>
              <a:t>We think Egyptians should be remembered in History  because they are creative and influenced modern life humans because they are so intelligent and smart they discovered  many things that we use to this day.</a:t>
            </a:r>
          </a:p>
        </p:txBody>
      </p:sp>
      <p:sp>
        <p:nvSpPr>
          <p:cNvPr id="6" name="TextBox 5">
            <a:extLst>
              <a:ext uri="{FF2B5EF4-FFF2-40B4-BE49-F238E27FC236}">
                <a16:creationId xmlns:a16="http://schemas.microsoft.com/office/drawing/2014/main" id="{8ACE9898-3080-4508-B108-AED789747DD7}"/>
              </a:ext>
            </a:extLst>
          </p:cNvPr>
          <p:cNvSpPr txBox="1"/>
          <p:nvPr/>
        </p:nvSpPr>
        <p:spPr>
          <a:xfrm>
            <a:off x="5845996" y="339047"/>
            <a:ext cx="6133672" cy="6318607"/>
          </a:xfrm>
          <a:prstGeom prst="rect">
            <a:avLst/>
          </a:prstGeom>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p:spPr>
        <p:txBody>
          <a:bodyPr wrap="square" rtlCol="0">
            <a:spAutoFit/>
          </a:bodyPr>
          <a:lstStyle/>
          <a:p>
            <a:endParaRPr lang="en-GB" dirty="0"/>
          </a:p>
        </p:txBody>
      </p:sp>
      <p:sp>
        <p:nvSpPr>
          <p:cNvPr id="3" name="Star: 5 Points 2">
            <a:extLst>
              <a:ext uri="{FF2B5EF4-FFF2-40B4-BE49-F238E27FC236}">
                <a16:creationId xmlns:a16="http://schemas.microsoft.com/office/drawing/2014/main" id="{C9E61F84-9E90-43C3-B798-B2A77D114C5A}"/>
              </a:ext>
            </a:extLst>
          </p:cNvPr>
          <p:cNvSpPr/>
          <p:nvPr/>
        </p:nvSpPr>
        <p:spPr>
          <a:xfrm>
            <a:off x="3606229" y="472611"/>
            <a:ext cx="400692" cy="369870"/>
          </a:xfrm>
          <a:prstGeom prst="star5">
            <a:avLst>
              <a:gd name="adj" fmla="val 31661"/>
              <a:gd name="hf" fmla="val 105146"/>
              <a:gd name="vf" fmla="val 110557"/>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B54433D1-BF06-453F-9B64-43383DA4AF2B}"/>
              </a:ext>
            </a:extLst>
          </p:cNvPr>
          <p:cNvSpPr/>
          <p:nvPr/>
        </p:nvSpPr>
        <p:spPr>
          <a:xfrm>
            <a:off x="554804" y="657547"/>
            <a:ext cx="472611" cy="369870"/>
          </a:xfrm>
          <a:prstGeom prst="star5">
            <a:avLst>
              <a:gd name="adj" fmla="val 31661"/>
              <a:gd name="hf" fmla="val 105146"/>
              <a:gd name="vf" fmla="val 110557"/>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C21E38CB-160D-498A-8C6E-706382A220DF}"/>
              </a:ext>
            </a:extLst>
          </p:cNvPr>
          <p:cNvSpPr/>
          <p:nvPr/>
        </p:nvSpPr>
        <p:spPr>
          <a:xfrm>
            <a:off x="5126804" y="1448656"/>
            <a:ext cx="431515" cy="490591"/>
          </a:xfrm>
          <a:prstGeom prst="star5">
            <a:avLst>
              <a:gd name="adj" fmla="val 34252"/>
              <a:gd name="hf" fmla="val 105146"/>
              <a:gd name="vf" fmla="val 110557"/>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88295939-FA57-4F7F-864D-E7791965E141}"/>
              </a:ext>
            </a:extLst>
          </p:cNvPr>
          <p:cNvSpPr/>
          <p:nvPr/>
        </p:nvSpPr>
        <p:spPr>
          <a:xfrm>
            <a:off x="43790" y="2691829"/>
            <a:ext cx="511014" cy="534255"/>
          </a:xfrm>
          <a:prstGeom prst="star5">
            <a:avLst>
              <a:gd name="adj" fmla="val 27795"/>
              <a:gd name="hf" fmla="val 105146"/>
              <a:gd name="vf" fmla="val 110557"/>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93616D51-C108-4A37-9506-3174170DE73C}"/>
              </a:ext>
            </a:extLst>
          </p:cNvPr>
          <p:cNvSpPr/>
          <p:nvPr/>
        </p:nvSpPr>
        <p:spPr>
          <a:xfrm>
            <a:off x="5342561" y="5044611"/>
            <a:ext cx="503435" cy="490591"/>
          </a:xfrm>
          <a:prstGeom prst="star5">
            <a:avLst>
              <a:gd name="adj" fmla="val 28569"/>
              <a:gd name="hf" fmla="val 105146"/>
              <a:gd name="vf" fmla="val 110557"/>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40C7D71D-174A-4963-A378-81693EE12C95}"/>
              </a:ext>
            </a:extLst>
          </p:cNvPr>
          <p:cNvSpPr/>
          <p:nvPr/>
        </p:nvSpPr>
        <p:spPr>
          <a:xfrm>
            <a:off x="1602769" y="6200453"/>
            <a:ext cx="678094" cy="539394"/>
          </a:xfrm>
          <a:prstGeom prst="star5">
            <a:avLst>
              <a:gd name="adj" fmla="val 25990"/>
              <a:gd name="hf" fmla="val 105146"/>
              <a:gd name="vf" fmla="val 110557"/>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83987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D2DB2D-C24F-4D9F-807A-09D9610F2299}"/>
              </a:ext>
            </a:extLst>
          </p:cNvPr>
          <p:cNvPicPr>
            <a:picLocks noChangeAspect="1"/>
          </p:cNvPicPr>
          <p:nvPr/>
        </p:nvPicPr>
        <p:blipFill>
          <a:blip r:embed="rId3"/>
          <a:stretch>
            <a:fillRect/>
          </a:stretch>
        </p:blipFill>
        <p:spPr>
          <a:xfrm>
            <a:off x="109209" y="-8543"/>
            <a:ext cx="11973582" cy="6669602"/>
          </a:xfrm>
          <a:prstGeom prst="rect">
            <a:avLst/>
          </a:prstGeom>
        </p:spPr>
      </p:pic>
      <p:sp>
        <p:nvSpPr>
          <p:cNvPr id="2" name="Title 1">
            <a:extLst>
              <a:ext uri="{FF2B5EF4-FFF2-40B4-BE49-F238E27FC236}">
                <a16:creationId xmlns:a16="http://schemas.microsoft.com/office/drawing/2014/main" id="{8941BE8D-CE60-4BA4-BBA1-785F482271DD}"/>
              </a:ext>
            </a:extLst>
          </p:cNvPr>
          <p:cNvSpPr>
            <a:spLocks noGrp="1"/>
          </p:cNvSpPr>
          <p:nvPr>
            <p:ph type="title"/>
          </p:nvPr>
        </p:nvSpPr>
        <p:spPr/>
        <p:txBody>
          <a:bodyPr>
            <a:normAutofit/>
          </a:bodyPr>
          <a:lstStyle/>
          <a:p>
            <a:r>
              <a:rPr lang="en-GB" sz="6600" dirty="0">
                <a:latin typeface="Freestyle Script" panose="030804020302050B0404" pitchFamily="66" charset="0"/>
              </a:rPr>
              <a:t>Presented by Harriet, Cara, Patryk and Euan</a:t>
            </a:r>
          </a:p>
        </p:txBody>
      </p:sp>
      <p:sp>
        <p:nvSpPr>
          <p:cNvPr id="8" name="TextBox 7">
            <a:extLst>
              <a:ext uri="{FF2B5EF4-FFF2-40B4-BE49-F238E27FC236}">
                <a16:creationId xmlns:a16="http://schemas.microsoft.com/office/drawing/2014/main" id="{2CE0086D-A0A6-434E-B87D-707D3306A11E}"/>
              </a:ext>
            </a:extLst>
          </p:cNvPr>
          <p:cNvSpPr txBox="1"/>
          <p:nvPr/>
        </p:nvSpPr>
        <p:spPr>
          <a:xfrm>
            <a:off x="3986373" y="1506022"/>
            <a:ext cx="6256962" cy="369332"/>
          </a:xfrm>
          <a:prstGeom prst="rect">
            <a:avLst/>
          </a:prstGeom>
          <a:noFill/>
        </p:spPr>
        <p:txBody>
          <a:bodyPr wrap="square" rtlCol="0">
            <a:spAutoFit/>
          </a:bodyPr>
          <a:lstStyle/>
          <a:p>
            <a:r>
              <a:rPr lang="en-GB" dirty="0"/>
              <a:t>Thank you for watching our presentation</a:t>
            </a:r>
          </a:p>
        </p:txBody>
      </p:sp>
    </p:spTree>
    <p:extLst>
      <p:ext uri="{BB962C8B-B14F-4D97-AF65-F5344CB8AC3E}">
        <p14:creationId xmlns:p14="http://schemas.microsoft.com/office/powerpoint/2010/main" val="669276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615</Words>
  <Application>Microsoft Office PowerPoint</Application>
  <PresentationFormat>Widescreen</PresentationFormat>
  <Paragraphs>43</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Freestyle Script</vt:lpstr>
      <vt:lpstr>Roboto</vt:lpstr>
      <vt:lpstr>Office Theme</vt:lpstr>
      <vt:lpstr>The Egyptians  </vt:lpstr>
      <vt:lpstr>       Egypt </vt:lpstr>
      <vt:lpstr>The birth and death of Egypt   </vt:lpstr>
      <vt:lpstr>There Amazing Brains!</vt:lpstr>
      <vt:lpstr>First accomplishments  DID YOU KNOW </vt:lpstr>
      <vt:lpstr>Why They Rule </vt:lpstr>
      <vt:lpstr>Presented by Harriet, Cara, Patryk and Euan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Egyptians</dc:title>
  <dc:creator>Year Six</dc:creator>
  <cp:lastModifiedBy>Year Six</cp:lastModifiedBy>
  <cp:revision>41</cp:revision>
  <dcterms:created xsi:type="dcterms:W3CDTF">2024-01-17T14:42:25Z</dcterms:created>
  <dcterms:modified xsi:type="dcterms:W3CDTF">2024-01-26T14:05:27Z</dcterms:modified>
</cp:coreProperties>
</file>