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sldIdLst>
    <p:sldId id="256" r:id="rId2"/>
    <p:sldId id="257" r:id="rId3"/>
    <p:sldId id="263"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91"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761C4-A51C-4087-A35B-BE2A83FA25FE}"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4B53C-79EF-4FF5-B6D3-418049CB1A7E}" type="slidenum">
              <a:rPr lang="en-GB" smtClean="0"/>
              <a:t>‹#›</a:t>
            </a:fld>
            <a:endParaRPr lang="en-GB"/>
          </a:p>
        </p:txBody>
      </p:sp>
    </p:spTree>
    <p:extLst>
      <p:ext uri="{BB962C8B-B14F-4D97-AF65-F5344CB8AC3E}">
        <p14:creationId xmlns:p14="http://schemas.microsoft.com/office/powerpoint/2010/main" val="16535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1</a:t>
            </a:fld>
            <a:endParaRPr lang="en-GB"/>
          </a:p>
        </p:txBody>
      </p:sp>
    </p:spTree>
    <p:extLst>
      <p:ext uri="{BB962C8B-B14F-4D97-AF65-F5344CB8AC3E}">
        <p14:creationId xmlns:p14="http://schemas.microsoft.com/office/powerpoint/2010/main" val="28188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 This slide shows where everything was located, such as , where the Dynasty first started and where all of their most popular destinations were to visit . </a:t>
            </a:r>
          </a:p>
          <a:p>
            <a:r>
              <a:rPr lang="en-US" dirty="0"/>
              <a:t>JT: Their cities were  built out of mud and wooden beams an also  surrounded by mud walls for defense .</a:t>
            </a:r>
          </a:p>
          <a:p>
            <a:r>
              <a:rPr lang="en-US" dirty="0"/>
              <a:t>Molly Shang dynasty was based in China , the average temperature was 10 degrees, mount Dai was the most popular mountain to visit</a:t>
            </a:r>
          </a:p>
          <a:p>
            <a:r>
              <a:rPr lang="en-US" dirty="0"/>
              <a:t>JT: The rivers such as the Yangzi river and the yellow river were the best to visit, they had lots of cities build out of mud and wooden beams and also surrounded by mud walls for defense </a:t>
            </a:r>
          </a:p>
          <a:p>
            <a:r>
              <a:rPr lang="en-US" dirty="0"/>
              <a:t>Molly a large irrigation scheme was constructed to bring water to the crops from the yellow river</a:t>
            </a:r>
            <a:r>
              <a:rPr lang="en-GB" dirty="0"/>
              <a:t> their main cities were Anyang , Zhengzhou and </a:t>
            </a:r>
            <a:r>
              <a:rPr lang="en-GB" dirty="0" err="1"/>
              <a:t>Laoyang</a:t>
            </a:r>
            <a:endParaRPr lang="en-US" dirty="0"/>
          </a:p>
        </p:txBody>
      </p:sp>
      <p:sp>
        <p:nvSpPr>
          <p:cNvPr id="4" name="Slide Number Placeholder 3"/>
          <p:cNvSpPr>
            <a:spLocks noGrp="1"/>
          </p:cNvSpPr>
          <p:nvPr>
            <p:ph type="sldNum" sz="quarter" idx="5"/>
          </p:nvPr>
        </p:nvSpPr>
        <p:spPr/>
        <p:txBody>
          <a:bodyPr/>
          <a:lstStyle/>
          <a:p>
            <a:fld id="{E024B53C-79EF-4FF5-B6D3-418049CB1A7E}" type="slidenum">
              <a:rPr lang="en-GB" smtClean="0"/>
              <a:t>2</a:t>
            </a:fld>
            <a:endParaRPr lang="en-GB"/>
          </a:p>
        </p:txBody>
      </p:sp>
    </p:spTree>
    <p:extLst>
      <p:ext uri="{BB962C8B-B14F-4D97-AF65-F5344CB8AC3E}">
        <p14:creationId xmlns:p14="http://schemas.microsoft.com/office/powerpoint/2010/main" val="315465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 At the same time as the Shang Dynasty the bronze age was happening in Great Britain.</a:t>
            </a:r>
          </a:p>
          <a:p>
            <a:r>
              <a:rPr lang="en-US" dirty="0"/>
              <a:t>JT: They also decided to move their Capital city to Yin other than Shang</a:t>
            </a:r>
          </a:p>
          <a:p>
            <a:r>
              <a:rPr lang="en-US" dirty="0"/>
              <a:t>Molly: which is in modern day Anyang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JT: </a:t>
            </a:r>
            <a:r>
              <a:rPr lang="en-GB" dirty="0"/>
              <a:t>The Shang Dynasty started in 1600BC and ended in 1050BC that means it lasted for 600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Molly : Lady Fu Hao was a Shang Dynasty queen and military leader and led an army of over 10,000 men however, died in 1200BC</a:t>
            </a:r>
          </a:p>
          <a:p>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3</a:t>
            </a:fld>
            <a:endParaRPr lang="en-GB"/>
          </a:p>
        </p:txBody>
      </p:sp>
    </p:spTree>
    <p:extLst>
      <p:ext uri="{BB962C8B-B14F-4D97-AF65-F5344CB8AC3E}">
        <p14:creationId xmlns:p14="http://schemas.microsoft.com/office/powerpoint/2010/main" val="201305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 the </a:t>
            </a:r>
            <a:r>
              <a:rPr lang="en-US"/>
              <a:t>Shang Dynasty </a:t>
            </a:r>
            <a:r>
              <a:rPr lang="en-US" dirty="0"/>
              <a:t>were very creative as they could build almost an out of stone, bronze wood and metal.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JT : </a:t>
            </a:r>
            <a:r>
              <a:rPr lang="en-GB" dirty="0"/>
              <a:t>They were amazing at building homes and getting recourses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MOLLY:  Bronze age was happening at the same time in Britain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JT : Jade, Bronze, Stone, and woven </a:t>
            </a:r>
          </a:p>
          <a:p>
            <a:r>
              <a:rPr lang="en-GB" dirty="0"/>
              <a:t>Ava : Their weapons were made out of stone and bronze</a:t>
            </a:r>
          </a:p>
          <a:p>
            <a:endParaRPr lang="en-GB" dirty="0"/>
          </a:p>
          <a:p>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4</a:t>
            </a:fld>
            <a:endParaRPr lang="en-GB"/>
          </a:p>
        </p:txBody>
      </p:sp>
    </p:spTree>
    <p:extLst>
      <p:ext uri="{BB962C8B-B14F-4D97-AF65-F5344CB8AC3E}">
        <p14:creationId xmlns:p14="http://schemas.microsoft.com/office/powerpoint/2010/main" val="143755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Molly: The Shang dynasty are important because they left a legacy of Chinese Culture that provided durable and long lasting.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Ava : The Shang Dynasty were the first historic Dynasty of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Jt</a:t>
            </a:r>
            <a:r>
              <a:rPr lang="en-GB" dirty="0"/>
              <a:t> : The Shang Dynasty actually created writing and they named it oracle bones and from then we have used writing as one of our daily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5</a:t>
            </a:fld>
            <a:endParaRPr lang="en-GB"/>
          </a:p>
        </p:txBody>
      </p:sp>
    </p:spTree>
    <p:extLst>
      <p:ext uri="{BB962C8B-B14F-4D97-AF65-F5344CB8AC3E}">
        <p14:creationId xmlns:p14="http://schemas.microsoft.com/office/powerpoint/2010/main" val="311529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 We think that the Shang Dynasty used a lot of our Mayhill habits, so we wanted to share a few examples with you !!</a:t>
            </a:r>
          </a:p>
          <a:p>
            <a:r>
              <a:rPr lang="en-US" sz="1200" dirty="0">
                <a:solidFill>
                  <a:srgbClr val="FFFF00"/>
                </a:solidFill>
              </a:rPr>
              <a:t>M .Collaboration</a:t>
            </a:r>
            <a:r>
              <a:rPr lang="en-US" sz="1200" dirty="0">
                <a:solidFill>
                  <a:schemeClr val="tx1">
                    <a:lumMod val="95000"/>
                    <a:lumOff val="5000"/>
                  </a:schemeClr>
                </a:solidFill>
              </a:rPr>
              <a:t>: They used this habit by working together to make the Shang Dynasty become a well known Ancient Civilization.</a:t>
            </a:r>
          </a:p>
          <a:p>
            <a:r>
              <a:rPr lang="en-US" sz="1200" dirty="0">
                <a:solidFill>
                  <a:schemeClr val="tx1">
                    <a:lumMod val="95000"/>
                    <a:lumOff val="5000"/>
                  </a:schemeClr>
                </a:solidFill>
              </a:rPr>
              <a:t>A. </a:t>
            </a:r>
            <a:r>
              <a:rPr lang="en-US" sz="1200" dirty="0">
                <a:solidFill>
                  <a:srgbClr val="FF0000"/>
                </a:solidFill>
              </a:rPr>
              <a:t>Independence</a:t>
            </a:r>
            <a:r>
              <a:rPr lang="en-US" sz="1200" dirty="0">
                <a:solidFill>
                  <a:schemeClr val="tx1">
                    <a:lumMod val="95000"/>
                    <a:lumOff val="5000"/>
                  </a:schemeClr>
                </a:solidFill>
              </a:rPr>
              <a:t>: </a:t>
            </a:r>
            <a:r>
              <a:rPr lang="en-US" sz="1200" dirty="0"/>
              <a:t>They used this habit by controlling </a:t>
            </a:r>
            <a:r>
              <a:rPr lang="en-US" sz="1200" dirty="0">
                <a:latin typeface="Google Sans"/>
              </a:rPr>
              <a:t>r</a:t>
            </a:r>
            <a:r>
              <a:rPr lang="en-US" sz="1200" b="0" i="0" dirty="0">
                <a:effectLst/>
                <a:latin typeface="Google Sans"/>
              </a:rPr>
              <a:t>egional territories from other civilization’s</a:t>
            </a:r>
            <a:r>
              <a:rPr lang="en-US" sz="1200" dirty="0">
                <a:latin typeface="Google Sans"/>
              </a:rPr>
              <a:t>.</a:t>
            </a:r>
          </a:p>
          <a:p>
            <a:pPr algn="just"/>
            <a:r>
              <a:rPr lang="en-US" sz="1200" b="0" i="0" dirty="0">
                <a:solidFill>
                  <a:srgbClr val="00B050"/>
                </a:solidFill>
                <a:effectLst/>
                <a:latin typeface="Google Sans"/>
              </a:rPr>
              <a:t>J. Resilience</a:t>
            </a:r>
            <a:r>
              <a:rPr lang="en-US" sz="1200" dirty="0">
                <a:solidFill>
                  <a:schemeClr val="tx1">
                    <a:lumMod val="95000"/>
                    <a:lumOff val="5000"/>
                  </a:schemeClr>
                </a:solidFill>
                <a:latin typeface="Google Sans"/>
              </a:rPr>
              <a:t>: They used this habit by</a:t>
            </a:r>
            <a:r>
              <a:rPr lang="en-US" sz="1200" b="0" i="0" dirty="0">
                <a:effectLst/>
                <a:latin typeface="Google Sans"/>
              </a:rPr>
              <a:t> not giving up when they were building their cites , because if I were them, that would be difficult.</a:t>
            </a:r>
          </a:p>
          <a:p>
            <a:r>
              <a:rPr lang="en-US" sz="1200" dirty="0">
                <a:solidFill>
                  <a:srgbClr val="FFC000"/>
                </a:solidFill>
                <a:latin typeface="Google Sans"/>
              </a:rPr>
              <a:t>A. Critical thinking</a:t>
            </a:r>
            <a:r>
              <a:rPr lang="en-US" sz="1200" dirty="0">
                <a:solidFill>
                  <a:schemeClr val="tx1">
                    <a:lumMod val="95000"/>
                    <a:lumOff val="5000"/>
                  </a:schemeClr>
                </a:solidFill>
                <a:latin typeface="Google Sans"/>
              </a:rPr>
              <a:t>: They had to think critically how they were going to defend their city.</a:t>
            </a:r>
          </a:p>
          <a:p>
            <a:r>
              <a:rPr lang="en-US" sz="1200" b="0" i="0" dirty="0">
                <a:solidFill>
                  <a:srgbClr val="0070C0"/>
                </a:solidFill>
                <a:effectLst/>
                <a:latin typeface="Google Sans"/>
              </a:rPr>
              <a:t>M . Communication</a:t>
            </a:r>
            <a:r>
              <a:rPr lang="en-US" sz="1200" b="0" i="0" dirty="0">
                <a:solidFill>
                  <a:schemeClr val="tx1">
                    <a:lumMod val="95000"/>
                    <a:lumOff val="5000"/>
                  </a:schemeClr>
                </a:solidFill>
                <a:effectLst/>
                <a:latin typeface="Google Sans"/>
              </a:rPr>
              <a:t>: They had to communicate well because they owned a city and if something was to happen they would need to communicate to figure it all out.</a:t>
            </a:r>
          </a:p>
          <a:p>
            <a:r>
              <a:rPr lang="en-US" sz="1200" b="0" i="0" dirty="0">
                <a:solidFill>
                  <a:schemeClr val="tx1">
                    <a:lumMod val="95000"/>
                    <a:lumOff val="5000"/>
                  </a:schemeClr>
                </a:solidFill>
                <a:effectLst/>
                <a:latin typeface="Google Sans"/>
              </a:rPr>
              <a:t> A. </a:t>
            </a:r>
            <a:r>
              <a:rPr lang="en-US" sz="1200" b="0" i="0" dirty="0">
                <a:solidFill>
                  <a:srgbClr val="7030A0"/>
                </a:solidFill>
                <a:effectLst/>
                <a:latin typeface="Google Sans"/>
              </a:rPr>
              <a:t>Respect</a:t>
            </a:r>
            <a:r>
              <a:rPr lang="en-US" sz="1200" b="0" i="0" dirty="0">
                <a:solidFill>
                  <a:schemeClr val="tx1">
                    <a:lumMod val="95000"/>
                    <a:lumOff val="5000"/>
                  </a:schemeClr>
                </a:solidFill>
                <a:effectLst/>
                <a:latin typeface="Google Sans"/>
              </a:rPr>
              <a:t>: They were respectful by listening to other ideas from their rival Civilizations.</a:t>
            </a:r>
            <a:endParaRPr lang="en-US" sz="1200" b="0" i="0" dirty="0">
              <a:solidFill>
                <a:srgbClr val="7030A0"/>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95000"/>
                  <a:lumOff val="5000"/>
                </a:schemeClr>
              </a:solidFill>
              <a:effectLst/>
              <a:latin typeface="Google Sans"/>
            </a:endParaRPr>
          </a:p>
          <a:p>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6</a:t>
            </a:fld>
            <a:endParaRPr lang="en-GB"/>
          </a:p>
        </p:txBody>
      </p:sp>
    </p:spTree>
    <p:extLst>
      <p:ext uri="{BB962C8B-B14F-4D97-AF65-F5344CB8AC3E}">
        <p14:creationId xmlns:p14="http://schemas.microsoft.com/office/powerpoint/2010/main" val="226461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 The Shang dynasty believed in a supreme a god called Shang Dai and also believed in a lot of other Chinese cultures at that time.</a:t>
            </a:r>
          </a:p>
          <a:p>
            <a:r>
              <a:rPr lang="en-US" dirty="0"/>
              <a:t>Ava : Here are a couple of facts about the Shang Dynasty, They were not allowed to choose their jobs</a:t>
            </a:r>
          </a:p>
          <a:p>
            <a:r>
              <a:rPr lang="en-US" dirty="0"/>
              <a:t>Molly: </a:t>
            </a:r>
            <a:r>
              <a:rPr lang="en-US" b="0" i="0" dirty="0">
                <a:solidFill>
                  <a:srgbClr val="4D5156"/>
                </a:solidFill>
                <a:effectLst/>
                <a:latin typeface="Google Sans"/>
              </a:rPr>
              <a:t>They were known for their advances in math, astronomy, artwork and military technology.</a:t>
            </a:r>
            <a:endParaRPr lang="en-US" b="0" i="0" dirty="0">
              <a:solidFill>
                <a:srgbClr val="70757A"/>
              </a:solidFill>
              <a:effectLst/>
              <a:latin typeface="Google Sans"/>
            </a:endParaRPr>
          </a:p>
          <a:p>
            <a:r>
              <a:rPr lang="en-US" b="0" i="0" dirty="0">
                <a:solidFill>
                  <a:srgbClr val="70757A"/>
                </a:solidFill>
                <a:effectLst/>
                <a:latin typeface="Google Sans"/>
              </a:rPr>
              <a:t>JT ; Whenever the Shang army defeated someone not on their land  they would take the survivors a prisoners</a:t>
            </a:r>
          </a:p>
          <a:p>
            <a:r>
              <a:rPr lang="en-US" b="0" i="0" dirty="0">
                <a:solidFill>
                  <a:srgbClr val="70757A"/>
                </a:solidFill>
                <a:effectLst/>
                <a:latin typeface="Google Sans"/>
              </a:rPr>
              <a:t>JT : </a:t>
            </a:r>
            <a:r>
              <a:rPr lang="en-US" dirty="0"/>
              <a:t>The Shang Dynasty should be remembered because they used a lot of imagination and creativity  to make their Dynasty shine .                                                                          </a:t>
            </a:r>
            <a:r>
              <a:rPr lang="en-US" b="0" i="0" dirty="0">
                <a:solidFill>
                  <a:srgbClr val="70757A"/>
                </a:solidFill>
                <a:effectLst/>
                <a:latin typeface="Google Sans"/>
              </a:rPr>
              <a:t> Ava: the horses were the quickest way of travel</a:t>
            </a:r>
          </a:p>
          <a:p>
            <a:r>
              <a:rPr lang="en-US" b="0" i="0" dirty="0">
                <a:solidFill>
                  <a:srgbClr val="70757A"/>
                </a:solidFill>
                <a:effectLst/>
                <a:latin typeface="Google Sans"/>
              </a:rPr>
              <a:t> Molly :They ate bread , wheat, cheese and  dried beer</a:t>
            </a:r>
            <a:endParaRPr lang="en-GB" dirty="0"/>
          </a:p>
        </p:txBody>
      </p:sp>
      <p:sp>
        <p:nvSpPr>
          <p:cNvPr id="4" name="Slide Number Placeholder 3"/>
          <p:cNvSpPr>
            <a:spLocks noGrp="1"/>
          </p:cNvSpPr>
          <p:nvPr>
            <p:ph type="sldNum" sz="quarter" idx="5"/>
          </p:nvPr>
        </p:nvSpPr>
        <p:spPr/>
        <p:txBody>
          <a:bodyPr/>
          <a:lstStyle/>
          <a:p>
            <a:fld id="{E024B53C-79EF-4FF5-B6D3-418049CB1A7E}" type="slidenum">
              <a:rPr lang="en-GB" smtClean="0"/>
              <a:t>7</a:t>
            </a:fld>
            <a:endParaRPr lang="en-GB"/>
          </a:p>
        </p:txBody>
      </p:sp>
    </p:spTree>
    <p:extLst>
      <p:ext uri="{BB962C8B-B14F-4D97-AF65-F5344CB8AC3E}">
        <p14:creationId xmlns:p14="http://schemas.microsoft.com/office/powerpoint/2010/main" val="29584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C9A-643A-4432-B56C-C61B8BAC69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DB04FF5-A3F2-4C79-8D74-75CAF574F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5D8773E-D699-40B5-A73D-075BC2165D51}"/>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83B8C919-0EA6-401F-8354-09F213E0CB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B97B12-0A64-49BF-A100-A82209F5C8E8}"/>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47455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AF64-7A1F-447C-BAD4-CE615082338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5C241A2-5CA5-4E44-984F-01233C09C2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9443B2-87EB-440B-83CF-7673C68BBB82}"/>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C576A923-7E48-400D-B615-2951C642BB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9C7904-6D77-4158-913E-CDB35A86A202}"/>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85354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4739C-6854-4984-B6BF-B0251F3BB1D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2D3D557-B3E9-40A1-A456-B7603CF25E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956BB9-7B1B-4041-96A4-B9BDBBF7BE78}"/>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C19CE127-7B7A-406B-A83B-E5B859CB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C0C7DC-4E25-43FC-9CC3-01A7FDD38DB9}"/>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14989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93C4-745E-4153-9231-C7AA66F6A6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717909-B488-4A09-A82F-7C169BC002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4E21D6-382E-4037-AC3A-71020A7AC610}"/>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C1ABA061-76F5-4385-881D-63DA51E5FF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9553EA-A8C0-4A8A-B16A-1BBF62FEB2D2}"/>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44928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461-FACE-41E2-AA8F-0E293DF8FD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FA7D195-86E5-4B36-9823-32397422E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4A1673-1BD7-4469-BE42-011B0AE1DD25}"/>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BFF00292-60FA-40A5-87DD-168599AE7E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5AA8E9-CEA2-4877-B2FB-C2F320651E2A}"/>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9268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215F-E19E-4548-9F5F-532B4FA7FE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80BE746-EB97-4246-B83C-654E6EC48C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F2C7111-40C0-4494-8C52-79D8CF7035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712D0E7-1B4C-416B-A491-87ABA14B3890}"/>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6" name="Footer Placeholder 5">
            <a:extLst>
              <a:ext uri="{FF2B5EF4-FFF2-40B4-BE49-F238E27FC236}">
                <a16:creationId xmlns:a16="http://schemas.microsoft.com/office/drawing/2014/main" id="{201173E7-3707-4BB9-A8C2-02759A591AC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B8C972-7FF4-4F84-85BA-1D9ED2BFEA1B}"/>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380819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0BBF-369C-4F4E-8708-116594E54E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1CBD4D0-C387-46FB-A16A-B8FF10296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8A813D-28AA-42F1-A8A3-1F007B39BE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50B3835-B93B-425A-8F23-2D7C8C0EB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4AEB95-E499-417D-88C4-BCCE24CC68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028CCB9-55D5-4161-BAD3-C2942F59262C}"/>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8" name="Footer Placeholder 7">
            <a:extLst>
              <a:ext uri="{FF2B5EF4-FFF2-40B4-BE49-F238E27FC236}">
                <a16:creationId xmlns:a16="http://schemas.microsoft.com/office/drawing/2014/main" id="{C254997F-112C-4B09-B397-3D9CB0775B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9A6D3BE-FA23-4C5B-BC8A-7E8C8953C601}"/>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29043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58CB-D800-4716-BB06-93EE21231E3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5D0FD8-6C4D-4C46-BEB2-71A9E9B2E955}"/>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4" name="Footer Placeholder 3">
            <a:extLst>
              <a:ext uri="{FF2B5EF4-FFF2-40B4-BE49-F238E27FC236}">
                <a16:creationId xmlns:a16="http://schemas.microsoft.com/office/drawing/2014/main" id="{62CFC011-F561-43FF-B5A9-5DB584957BA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D2377B8-00BC-43F1-A9F5-56E02880F8BA}"/>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22112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802D5-442E-4993-9FFD-51EA0CF64975}"/>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3" name="Footer Placeholder 2">
            <a:extLst>
              <a:ext uri="{FF2B5EF4-FFF2-40B4-BE49-F238E27FC236}">
                <a16:creationId xmlns:a16="http://schemas.microsoft.com/office/drawing/2014/main" id="{1EBF7816-C207-4AF3-B2B7-BB4F0A5EA53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82CB4EA-22FA-426E-A411-B20F4DB1405C}"/>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302564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3923-85DF-45F8-B721-D8BEBB5AC9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B04F58-E43A-421C-AFFE-DE8EE1E4E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64C71C-A299-49AA-95E5-5397DC1A8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5CA6EF-0106-47AF-9D74-D1FBCE4DADD2}"/>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6" name="Footer Placeholder 5">
            <a:extLst>
              <a:ext uri="{FF2B5EF4-FFF2-40B4-BE49-F238E27FC236}">
                <a16:creationId xmlns:a16="http://schemas.microsoft.com/office/drawing/2014/main" id="{132FCEBF-0BB0-4C87-B1EA-DE871B14749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3E6491-F8CD-4092-9FC3-F4EB6C469FAD}"/>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144160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71A8-9F51-4AE6-AE66-12F60476A2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48B1BAD-8A6A-4786-9A9F-4B53B87D8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1F2B99-CD56-4272-B1ED-CFC872B50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1D9034-BDD2-4BD4-AE12-B024E071503F}"/>
              </a:ext>
            </a:extLst>
          </p:cNvPr>
          <p:cNvSpPr>
            <a:spLocks noGrp="1"/>
          </p:cNvSpPr>
          <p:nvPr>
            <p:ph type="dt" sz="half" idx="10"/>
          </p:nvPr>
        </p:nvSpPr>
        <p:spPr/>
        <p:txBody>
          <a:bodyPr/>
          <a:lstStyle/>
          <a:p>
            <a:fld id="{9D765377-25C1-45E2-AB92-EE030988CAEE}" type="datetimeFigureOut">
              <a:rPr lang="en-GB" smtClean="0"/>
              <a:t>24/01/2024</a:t>
            </a:fld>
            <a:endParaRPr lang="en-GB" dirty="0"/>
          </a:p>
        </p:txBody>
      </p:sp>
      <p:sp>
        <p:nvSpPr>
          <p:cNvPr id="6" name="Footer Placeholder 5">
            <a:extLst>
              <a:ext uri="{FF2B5EF4-FFF2-40B4-BE49-F238E27FC236}">
                <a16:creationId xmlns:a16="http://schemas.microsoft.com/office/drawing/2014/main" id="{B30E8272-325C-431A-9B19-0B7D255C8FD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D67C92-5F79-4B7A-B578-7B933FA02DDB}"/>
              </a:ext>
            </a:extLst>
          </p:cNvPr>
          <p:cNvSpPr>
            <a:spLocks noGrp="1"/>
          </p:cNvSpPr>
          <p:nvPr>
            <p:ph type="sldNum" sz="quarter" idx="12"/>
          </p:nvPr>
        </p:nvSpPr>
        <p:spPr/>
        <p:txBody>
          <a:bodyPr/>
          <a:lstStyle/>
          <a:p>
            <a:fld id="{A2C4D5EA-5B4F-42E1-AEBB-6907A0EAD04D}" type="slidenum">
              <a:rPr lang="en-GB" smtClean="0"/>
              <a:t>‹#›</a:t>
            </a:fld>
            <a:endParaRPr lang="en-GB" dirty="0"/>
          </a:p>
        </p:txBody>
      </p:sp>
    </p:spTree>
    <p:extLst>
      <p:ext uri="{BB962C8B-B14F-4D97-AF65-F5344CB8AC3E}">
        <p14:creationId xmlns:p14="http://schemas.microsoft.com/office/powerpoint/2010/main" val="240320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A89B3-8372-48DB-A1B9-B14DF6882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CEF4238-69EF-4702-9807-7F7F1066E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10D698-C503-49C7-A726-A953432F0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65377-25C1-45E2-AB92-EE030988CAEE}" type="datetimeFigureOut">
              <a:rPr lang="en-GB" smtClean="0"/>
              <a:t>24/01/2024</a:t>
            </a:fld>
            <a:endParaRPr lang="en-GB" dirty="0"/>
          </a:p>
        </p:txBody>
      </p:sp>
      <p:sp>
        <p:nvSpPr>
          <p:cNvPr id="5" name="Footer Placeholder 4">
            <a:extLst>
              <a:ext uri="{FF2B5EF4-FFF2-40B4-BE49-F238E27FC236}">
                <a16:creationId xmlns:a16="http://schemas.microsoft.com/office/drawing/2014/main" id="{B9F3C5F7-ED07-4FE5-85CD-8CAE4B7B0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6D09741-7302-4573-9073-4672E85E5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4D5EA-5B4F-42E1-AEBB-6907A0EAD04D}" type="slidenum">
              <a:rPr lang="en-GB" smtClean="0"/>
              <a:t>‹#›</a:t>
            </a:fld>
            <a:endParaRPr lang="en-GB" dirty="0"/>
          </a:p>
        </p:txBody>
      </p:sp>
    </p:spTree>
    <p:extLst>
      <p:ext uri="{BB962C8B-B14F-4D97-AF65-F5344CB8AC3E}">
        <p14:creationId xmlns:p14="http://schemas.microsoft.com/office/powerpoint/2010/main" val="23069922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mmons.wikimedia.org/wiki/File:Emoji_u1f4aa.svg"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hyperlink" Target="https://www.publicdomainpictures.net/view-image.php?image=171278&amp;picture=cracate-noroi-uscat" TargetMode="External"/><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ublicdomainpictures.net/view-image.php?image=175849&amp;picture=madeira-empilhada" TargetMode="External"/><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did the Shang army win battles? - BBC Bitesize">
            <a:extLst>
              <a:ext uri="{FF2B5EF4-FFF2-40B4-BE49-F238E27FC236}">
                <a16:creationId xmlns:a16="http://schemas.microsoft.com/office/drawing/2014/main" id="{B30DF30D-164D-4F27-9235-1A159F2C6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97"/>
            <a:ext cx="12604652" cy="71688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DB36BF-37EA-45B3-B753-42A720EB2555}"/>
              </a:ext>
            </a:extLst>
          </p:cNvPr>
          <p:cNvSpPr>
            <a:spLocks noGrp="1"/>
          </p:cNvSpPr>
          <p:nvPr>
            <p:ph type="ctrTitle"/>
          </p:nvPr>
        </p:nvSpPr>
        <p:spPr/>
        <p:txBody>
          <a:bodyPr>
            <a:normAutofit/>
          </a:bodyPr>
          <a:lstStyle/>
          <a:p>
            <a:r>
              <a:rPr lang="en-GB" sz="9600" dirty="0"/>
              <a:t>Shang Royals </a:t>
            </a:r>
          </a:p>
        </p:txBody>
      </p:sp>
      <p:sp>
        <p:nvSpPr>
          <p:cNvPr id="3" name="Subtitle 2">
            <a:extLst>
              <a:ext uri="{FF2B5EF4-FFF2-40B4-BE49-F238E27FC236}">
                <a16:creationId xmlns:a16="http://schemas.microsoft.com/office/drawing/2014/main" id="{D1A4C675-5B51-42DA-A2F0-7B2407AB1413}"/>
              </a:ext>
            </a:extLst>
          </p:cNvPr>
          <p:cNvSpPr>
            <a:spLocks noGrp="1"/>
          </p:cNvSpPr>
          <p:nvPr>
            <p:ph type="subTitle" idx="1"/>
          </p:nvPr>
        </p:nvSpPr>
        <p:spPr>
          <a:xfrm>
            <a:off x="1524000" y="4548883"/>
            <a:ext cx="9144000" cy="1655762"/>
          </a:xfrm>
        </p:spPr>
        <p:txBody>
          <a:bodyPr/>
          <a:lstStyle/>
          <a:p>
            <a:r>
              <a:rPr lang="en-GB" dirty="0"/>
              <a:t>Group: Molly, Ava, JT</a:t>
            </a:r>
          </a:p>
          <a:p>
            <a:endParaRPr lang="en-GB" dirty="0"/>
          </a:p>
          <a:p>
            <a:r>
              <a:rPr lang="en-GB" dirty="0"/>
              <a:t>About Shang Dynasty</a:t>
            </a:r>
          </a:p>
        </p:txBody>
      </p:sp>
    </p:spTree>
    <p:extLst>
      <p:ext uri="{BB962C8B-B14F-4D97-AF65-F5344CB8AC3E}">
        <p14:creationId xmlns:p14="http://schemas.microsoft.com/office/powerpoint/2010/main" val="2232159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68F4-CC25-49DA-80B7-DB80949AD755}"/>
              </a:ext>
            </a:extLst>
          </p:cNvPr>
          <p:cNvSpPr>
            <a:spLocks noGrp="1"/>
          </p:cNvSpPr>
          <p:nvPr>
            <p:ph type="title"/>
          </p:nvPr>
        </p:nvSpPr>
        <p:spPr/>
        <p:txBody>
          <a:bodyPr/>
          <a:lstStyle/>
          <a:p>
            <a:r>
              <a:rPr lang="en-GB" dirty="0"/>
              <a:t>  Where ??</a:t>
            </a:r>
          </a:p>
        </p:txBody>
      </p:sp>
      <p:pic>
        <p:nvPicPr>
          <p:cNvPr id="2050" name="Picture 2" descr="Premium Vector | Chinese new year wallpaper background">
            <a:extLst>
              <a:ext uri="{FF2B5EF4-FFF2-40B4-BE49-F238E27FC236}">
                <a16:creationId xmlns:a16="http://schemas.microsoft.com/office/drawing/2014/main" id="{17F5A744-ACF3-40DE-B75C-8B01EE6B3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C1DC63C-19F2-4845-97C1-0CE2EF8F2374}"/>
              </a:ext>
            </a:extLst>
          </p:cNvPr>
          <p:cNvSpPr>
            <a:spLocks noGrp="1"/>
          </p:cNvSpPr>
          <p:nvPr>
            <p:ph idx="1"/>
          </p:nvPr>
        </p:nvSpPr>
        <p:spPr>
          <a:xfrm>
            <a:off x="4760803" y="2020702"/>
            <a:ext cx="5894363" cy="4293821"/>
          </a:xfrm>
        </p:spPr>
        <p:txBody>
          <a:bodyPr>
            <a:normAutofit fontScale="77500" lnSpcReduction="20000"/>
          </a:bodyPr>
          <a:lstStyle/>
          <a:p>
            <a:r>
              <a:rPr lang="en-GB" dirty="0"/>
              <a:t>Shang Dynasty was based in China</a:t>
            </a:r>
          </a:p>
          <a:p>
            <a:r>
              <a:rPr lang="en-GB" dirty="0"/>
              <a:t>The average temperature was 10</a:t>
            </a:r>
            <a:r>
              <a:rPr lang="en-GB" dirty="0">
                <a:latin typeface="DengXian" panose="02010600030101010101" pitchFamily="2" charset="-122"/>
                <a:ea typeface="DengXian" panose="02010600030101010101" pitchFamily="2" charset="-122"/>
              </a:rPr>
              <a:t>°c</a:t>
            </a:r>
          </a:p>
          <a:p>
            <a:r>
              <a:rPr lang="en-GB" dirty="0">
                <a:ea typeface="DengXian" panose="02010600030101010101" pitchFamily="2" charset="-122"/>
              </a:rPr>
              <a:t>Mount Dai (Popular mountain)</a:t>
            </a:r>
          </a:p>
          <a:p>
            <a:r>
              <a:rPr lang="en-GB" dirty="0">
                <a:ea typeface="DengXian" panose="02010600030101010101" pitchFamily="2" charset="-122"/>
              </a:rPr>
              <a:t>The rivers such as Yangzi river and the Yellow river were the best to visit</a:t>
            </a:r>
          </a:p>
          <a:p>
            <a:r>
              <a:rPr lang="en-GB" dirty="0">
                <a:ea typeface="DengXian" panose="02010600030101010101" pitchFamily="2" charset="-122"/>
              </a:rPr>
              <a:t>They had lots of cities built out of mud and wooden beams and also surrounded by mud walls for defence</a:t>
            </a:r>
          </a:p>
          <a:p>
            <a:r>
              <a:rPr lang="en-GB" dirty="0">
                <a:ea typeface="DengXian" panose="02010600030101010101" pitchFamily="2" charset="-122"/>
              </a:rPr>
              <a:t>A large irrigation scheme was constructed to bring water to the crops from the Yellow river</a:t>
            </a:r>
          </a:p>
          <a:p>
            <a:r>
              <a:rPr lang="en-GB" dirty="0">
                <a:ea typeface="DengXian" panose="02010600030101010101" pitchFamily="2" charset="-122"/>
              </a:rPr>
              <a:t>Their main cities were Anyang , Zhengzhou and  </a:t>
            </a:r>
            <a:r>
              <a:rPr lang="en-GB" dirty="0" err="1">
                <a:ea typeface="DengXian" panose="02010600030101010101" pitchFamily="2" charset="-122"/>
              </a:rPr>
              <a:t>Loayang</a:t>
            </a:r>
            <a:r>
              <a:rPr lang="en-GB" dirty="0">
                <a:ea typeface="DengXian" panose="02010600030101010101" pitchFamily="2" charset="-122"/>
              </a:rPr>
              <a:t> </a:t>
            </a:r>
          </a:p>
          <a:p>
            <a:pPr marL="0" indent="0">
              <a:buNone/>
            </a:pPr>
            <a:r>
              <a:rPr lang="en-GB" dirty="0">
                <a:latin typeface="DengXian" panose="02010600030101010101" pitchFamily="2" charset="-122"/>
                <a:ea typeface="DengXian" panose="02010600030101010101" pitchFamily="2" charset="-122"/>
              </a:rPr>
              <a:t> </a:t>
            </a:r>
            <a:endParaRPr lang="en-GB" dirty="0"/>
          </a:p>
        </p:txBody>
      </p:sp>
    </p:spTree>
    <p:extLst>
      <p:ext uri="{BB962C8B-B14F-4D97-AF65-F5344CB8AC3E}">
        <p14:creationId xmlns:p14="http://schemas.microsoft.com/office/powerpoint/2010/main" val="78180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mium Vector | Chinese new year wallpaper background">
            <a:extLst>
              <a:ext uri="{FF2B5EF4-FFF2-40B4-BE49-F238E27FC236}">
                <a16:creationId xmlns:a16="http://schemas.microsoft.com/office/drawing/2014/main" id="{F0E8A00D-4C3F-4E1A-8BC2-1049890CA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899"/>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9C035-C309-491F-8465-A204D317B5EA}"/>
              </a:ext>
            </a:extLst>
          </p:cNvPr>
          <p:cNvSpPr>
            <a:spLocks noGrp="1"/>
          </p:cNvSpPr>
          <p:nvPr>
            <p:ph type="title"/>
          </p:nvPr>
        </p:nvSpPr>
        <p:spPr>
          <a:xfrm>
            <a:off x="5597236" y="0"/>
            <a:ext cx="6594764" cy="1325563"/>
          </a:xfrm>
        </p:spPr>
        <p:txBody>
          <a:bodyPr/>
          <a:lstStyle/>
          <a:p>
            <a:r>
              <a:rPr lang="en-GB" dirty="0"/>
              <a:t>When?????</a:t>
            </a:r>
          </a:p>
        </p:txBody>
      </p:sp>
      <p:pic>
        <p:nvPicPr>
          <p:cNvPr id="1026" name="Picture 2" descr="Home - Year 4 - Shang Dynasty - Tanglin LibGuides at Tanglin Trust School">
            <a:extLst>
              <a:ext uri="{FF2B5EF4-FFF2-40B4-BE49-F238E27FC236}">
                <a16:creationId xmlns:a16="http://schemas.microsoft.com/office/drawing/2014/main" id="{E944D5CA-1776-4F6F-87DD-41E3BE75B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74617"/>
            <a:ext cx="7688179" cy="32435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27B6F4-3037-411B-9CBF-3BDAE9C69D45}"/>
              </a:ext>
            </a:extLst>
          </p:cNvPr>
          <p:cNvSpPr>
            <a:spLocks noGrp="1"/>
          </p:cNvSpPr>
          <p:nvPr>
            <p:ph idx="1"/>
          </p:nvPr>
        </p:nvSpPr>
        <p:spPr>
          <a:xfrm>
            <a:off x="0" y="1982035"/>
            <a:ext cx="10515600" cy="4351338"/>
          </a:xfrm>
        </p:spPr>
        <p:txBody>
          <a:bodyPr/>
          <a:lstStyle/>
          <a:p>
            <a:r>
              <a:rPr lang="en-GB" dirty="0"/>
              <a:t>The Shang Dynasty started in 1600BC and ended in 1050BC that means it lasted for 600 years!!</a:t>
            </a:r>
          </a:p>
          <a:p>
            <a:r>
              <a:rPr lang="en-GB" dirty="0"/>
              <a:t>Lady Fu Hao was a Shang Dynasty queen and military leader and led an army of over 10,000 men however, died in 1200BC</a:t>
            </a:r>
          </a:p>
          <a:p>
            <a:endParaRPr lang="en-GB" dirty="0"/>
          </a:p>
          <a:p>
            <a:endParaRPr lang="en-GB" dirty="0"/>
          </a:p>
          <a:p>
            <a:endParaRPr lang="en-GB" dirty="0"/>
          </a:p>
          <a:p>
            <a:pPr marL="0" indent="0">
              <a:buNone/>
            </a:pPr>
            <a:endParaRPr lang="en-GB" dirty="0"/>
          </a:p>
          <a:p>
            <a:endParaRPr lang="en-GB" dirty="0"/>
          </a:p>
        </p:txBody>
      </p:sp>
      <p:pic>
        <p:nvPicPr>
          <p:cNvPr id="3076" name="Picture 4" descr="Fu Hao — The Female Soldier">
            <a:extLst>
              <a:ext uri="{FF2B5EF4-FFF2-40B4-BE49-F238E27FC236}">
                <a16:creationId xmlns:a16="http://schemas.microsoft.com/office/drawing/2014/main" id="{5611F6F4-2E1E-444E-8F5B-57B24AEAC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679" y="3793190"/>
            <a:ext cx="4008522" cy="300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1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remium Vector | Chinese new year wallpaper background">
            <a:extLst>
              <a:ext uri="{FF2B5EF4-FFF2-40B4-BE49-F238E27FC236}">
                <a16:creationId xmlns:a16="http://schemas.microsoft.com/office/drawing/2014/main" id="{18FC359C-1332-440F-BD97-53F26C22C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260C4-9C94-4142-9DE6-21FC34EF4326}"/>
              </a:ext>
            </a:extLst>
          </p:cNvPr>
          <p:cNvSpPr>
            <a:spLocks noGrp="1"/>
          </p:cNvSpPr>
          <p:nvPr>
            <p:ph type="title"/>
          </p:nvPr>
        </p:nvSpPr>
        <p:spPr/>
        <p:txBody>
          <a:bodyPr>
            <a:normAutofit/>
          </a:bodyPr>
          <a:lstStyle/>
          <a:p>
            <a:r>
              <a:rPr lang="en-GB" dirty="0"/>
              <a:t>Skills </a:t>
            </a:r>
            <a:br>
              <a:rPr lang="en-GB" dirty="0"/>
            </a:br>
            <a:endParaRPr lang="en-GB" dirty="0"/>
          </a:p>
        </p:txBody>
      </p:sp>
      <p:sp>
        <p:nvSpPr>
          <p:cNvPr id="3" name="Content Placeholder 2">
            <a:extLst>
              <a:ext uri="{FF2B5EF4-FFF2-40B4-BE49-F238E27FC236}">
                <a16:creationId xmlns:a16="http://schemas.microsoft.com/office/drawing/2014/main" id="{87CC42F6-FBFB-4B97-989E-697DB6AA41E2}"/>
              </a:ext>
            </a:extLst>
          </p:cNvPr>
          <p:cNvSpPr>
            <a:spLocks noGrp="1"/>
          </p:cNvSpPr>
          <p:nvPr>
            <p:ph idx="1"/>
          </p:nvPr>
        </p:nvSpPr>
        <p:spPr>
          <a:xfrm>
            <a:off x="4926445" y="1054378"/>
            <a:ext cx="6846455" cy="4351338"/>
          </a:xfrm>
        </p:spPr>
        <p:txBody>
          <a:bodyPr/>
          <a:lstStyle/>
          <a:p>
            <a:r>
              <a:rPr lang="en-GB" dirty="0"/>
              <a:t>They were amazing at building homes and getting recourses</a:t>
            </a:r>
          </a:p>
          <a:p>
            <a:r>
              <a:rPr lang="en-GB" dirty="0"/>
              <a:t>Bronze age was happening at the same time in Britain</a:t>
            </a:r>
          </a:p>
          <a:p>
            <a:r>
              <a:rPr lang="en-GB" dirty="0"/>
              <a:t>Jade, Bronze, Stone, and woven </a:t>
            </a:r>
          </a:p>
          <a:p>
            <a:r>
              <a:rPr lang="en-GB" dirty="0"/>
              <a:t>Their weapons were made out of stone and bronze</a:t>
            </a:r>
          </a:p>
          <a:p>
            <a:endParaRPr lang="en-GB" dirty="0"/>
          </a:p>
          <a:p>
            <a:endParaRPr lang="en-GB" dirty="0"/>
          </a:p>
          <a:p>
            <a:pPr marL="0" indent="0">
              <a:buNone/>
            </a:pPr>
            <a:endParaRPr lang="en-GB" dirty="0"/>
          </a:p>
          <a:p>
            <a:pPr marL="0" indent="0">
              <a:buNone/>
            </a:pPr>
            <a:endParaRPr lang="en-GB" dirty="0"/>
          </a:p>
          <a:p>
            <a:endParaRPr lang="en-GB" dirty="0"/>
          </a:p>
          <a:p>
            <a:endParaRPr lang="en-GB" dirty="0"/>
          </a:p>
          <a:p>
            <a:endParaRPr lang="en-GB" dirty="0"/>
          </a:p>
          <a:p>
            <a:pPr marL="0" indent="0">
              <a:buNone/>
            </a:pPr>
            <a:endParaRPr lang="en-GB" dirty="0"/>
          </a:p>
          <a:p>
            <a:endParaRPr lang="en-GB" dirty="0"/>
          </a:p>
          <a:p>
            <a:endParaRPr lang="en-GB" dirty="0"/>
          </a:p>
        </p:txBody>
      </p:sp>
      <p:pic>
        <p:nvPicPr>
          <p:cNvPr id="2050" name="Picture 2" descr="The complex engineering of China's architectural treasures - Taiwan Today">
            <a:extLst>
              <a:ext uri="{FF2B5EF4-FFF2-40B4-BE49-F238E27FC236}">
                <a16:creationId xmlns:a16="http://schemas.microsoft.com/office/drawing/2014/main" id="{FA1F0BAC-6D99-4F4A-9405-CC5CAEB79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98" y="3704077"/>
            <a:ext cx="4371902" cy="3153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05FB85-A49E-4A93-A09C-6CE461B297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6658" y="4171963"/>
            <a:ext cx="2270385" cy="2218150"/>
          </a:xfrm>
          <a:prstGeom prst="rect">
            <a:avLst/>
          </a:prstGeom>
        </p:spPr>
      </p:pic>
      <p:pic>
        <p:nvPicPr>
          <p:cNvPr id="2052" name="Picture 4" descr="What is a Constructing Excellence Club? / Hereford and Worcestershire  Constructing Excellence">
            <a:extLst>
              <a:ext uri="{FF2B5EF4-FFF2-40B4-BE49-F238E27FC236}">
                <a16:creationId xmlns:a16="http://schemas.microsoft.com/office/drawing/2014/main" id="{7B69C7F1-5478-4978-A282-25B8B41E19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8878" y="4421320"/>
            <a:ext cx="3493020" cy="196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430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remium Vector | Chinese new year wallpaper background">
            <a:extLst>
              <a:ext uri="{FF2B5EF4-FFF2-40B4-BE49-F238E27FC236}">
                <a16:creationId xmlns:a16="http://schemas.microsoft.com/office/drawing/2014/main" id="{238A68AC-4F46-42AD-AE26-004D7AF21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E4EAD4-5FE7-465F-A359-74B63B5C82BF}"/>
              </a:ext>
            </a:extLst>
          </p:cNvPr>
          <p:cNvSpPr>
            <a:spLocks noGrp="1"/>
          </p:cNvSpPr>
          <p:nvPr>
            <p:ph type="title"/>
          </p:nvPr>
        </p:nvSpPr>
        <p:spPr/>
        <p:txBody>
          <a:bodyPr/>
          <a:lstStyle/>
          <a:p>
            <a:r>
              <a:rPr lang="en-US" dirty="0"/>
              <a:t>Achievements </a:t>
            </a:r>
            <a:endParaRPr lang="en-GB" dirty="0"/>
          </a:p>
        </p:txBody>
      </p:sp>
      <p:pic>
        <p:nvPicPr>
          <p:cNvPr id="3074" name="Picture 2" descr="Celebrate Success with the Golden Trophy Emoji">
            <a:extLst>
              <a:ext uri="{FF2B5EF4-FFF2-40B4-BE49-F238E27FC236}">
                <a16:creationId xmlns:a16="http://schemas.microsoft.com/office/drawing/2014/main" id="{E863211F-CB1F-4249-8856-5D64E42B1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031" y="2463299"/>
            <a:ext cx="3731969" cy="56081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D1ABA2-8A87-40AE-8E8D-9305A8772FB9}"/>
              </a:ext>
            </a:extLst>
          </p:cNvPr>
          <p:cNvSpPr>
            <a:spLocks noGrp="1"/>
          </p:cNvSpPr>
          <p:nvPr>
            <p:ph idx="1"/>
          </p:nvPr>
        </p:nvSpPr>
        <p:spPr/>
        <p:txBody>
          <a:bodyPr>
            <a:normAutofit/>
          </a:bodyPr>
          <a:lstStyle/>
          <a:p>
            <a:r>
              <a:rPr lang="en-GB" dirty="0"/>
              <a:t>The Shang Dynasty were the first historic Dynasty of China</a:t>
            </a:r>
          </a:p>
          <a:p>
            <a:r>
              <a:rPr lang="en-GB" dirty="0"/>
              <a:t> The Shang Dynasty actually created writing and they named it oracle bones and from then we have used writing as one of our daily tasks</a:t>
            </a:r>
          </a:p>
          <a:p>
            <a:r>
              <a:rPr lang="en-GB" dirty="0"/>
              <a:t> </a:t>
            </a:r>
          </a:p>
          <a:p>
            <a:endParaRPr lang="en-GB" dirty="0"/>
          </a:p>
          <a:p>
            <a:endParaRPr lang="en-GB" dirty="0"/>
          </a:p>
          <a:p>
            <a:endParaRPr lang="en-GB" dirty="0"/>
          </a:p>
          <a:p>
            <a:endParaRPr lang="en-GB" dirty="0"/>
          </a:p>
          <a:p>
            <a:pPr marL="0" indent="0">
              <a:buNone/>
            </a:pPr>
            <a:endParaRPr lang="en-GB" dirty="0"/>
          </a:p>
        </p:txBody>
      </p:sp>
      <p:pic>
        <p:nvPicPr>
          <p:cNvPr id="5" name="Picture 4">
            <a:extLst>
              <a:ext uri="{FF2B5EF4-FFF2-40B4-BE49-F238E27FC236}">
                <a16:creationId xmlns:a16="http://schemas.microsoft.com/office/drawing/2014/main" id="{2E039B5F-7217-4BCA-9CD1-FA8D6A4225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5932" y="3950409"/>
            <a:ext cx="3333457" cy="2222305"/>
          </a:xfrm>
          <a:prstGeom prst="rect">
            <a:avLst/>
          </a:prstGeom>
        </p:spPr>
      </p:pic>
      <p:pic>
        <p:nvPicPr>
          <p:cNvPr id="7" name="Picture 6">
            <a:extLst>
              <a:ext uri="{FF2B5EF4-FFF2-40B4-BE49-F238E27FC236}">
                <a16:creationId xmlns:a16="http://schemas.microsoft.com/office/drawing/2014/main" id="{4D6B0176-1A0E-4943-89A9-0A0C77BEBE7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589193" y="3954658"/>
            <a:ext cx="3731969" cy="2222305"/>
          </a:xfrm>
          <a:prstGeom prst="rect">
            <a:avLst/>
          </a:prstGeom>
        </p:spPr>
      </p:pic>
    </p:spTree>
    <p:extLst>
      <p:ext uri="{BB962C8B-B14F-4D97-AF65-F5344CB8AC3E}">
        <p14:creationId xmlns:p14="http://schemas.microsoft.com/office/powerpoint/2010/main" val="111447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emium Vector | Chinese new year wallpaper background">
            <a:extLst>
              <a:ext uri="{FF2B5EF4-FFF2-40B4-BE49-F238E27FC236}">
                <a16:creationId xmlns:a16="http://schemas.microsoft.com/office/drawing/2014/main" id="{D52F4CD7-73CE-467E-AFB7-E77252FCF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0FF301-56A6-484A-B920-65A32166B6A2}"/>
              </a:ext>
            </a:extLst>
          </p:cNvPr>
          <p:cNvSpPr>
            <a:spLocks noGrp="1"/>
          </p:cNvSpPr>
          <p:nvPr>
            <p:ph type="title"/>
          </p:nvPr>
        </p:nvSpPr>
        <p:spPr/>
        <p:txBody>
          <a:bodyPr/>
          <a:lstStyle/>
          <a:p>
            <a:r>
              <a:rPr lang="en-US" dirty="0"/>
              <a:t>How did they use our Mayhill Habits</a:t>
            </a:r>
            <a:endParaRPr lang="en-GB" dirty="0"/>
          </a:p>
        </p:txBody>
      </p:sp>
      <p:pic>
        <p:nvPicPr>
          <p:cNvPr id="6" name="Content Placeholder 5">
            <a:extLst>
              <a:ext uri="{FF2B5EF4-FFF2-40B4-BE49-F238E27FC236}">
                <a16:creationId xmlns:a16="http://schemas.microsoft.com/office/drawing/2014/main" id="{7B7FB9BA-D0BB-472D-86FA-71CFFD082A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75926" y="1836419"/>
            <a:ext cx="3624273" cy="2230254"/>
          </a:xfrm>
        </p:spPr>
      </p:pic>
      <p:pic>
        <p:nvPicPr>
          <p:cNvPr id="8" name="Picture 7">
            <a:extLst>
              <a:ext uri="{FF2B5EF4-FFF2-40B4-BE49-F238E27FC236}">
                <a16:creationId xmlns:a16="http://schemas.microsoft.com/office/drawing/2014/main" id="{A64EE8F9-5E71-4F91-ABF3-08B7B185E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9592" y="1836419"/>
            <a:ext cx="3454365" cy="2239835"/>
          </a:xfrm>
          <a:prstGeom prst="rect">
            <a:avLst/>
          </a:prstGeom>
        </p:spPr>
      </p:pic>
      <p:pic>
        <p:nvPicPr>
          <p:cNvPr id="10" name="Picture 9">
            <a:extLst>
              <a:ext uri="{FF2B5EF4-FFF2-40B4-BE49-F238E27FC236}">
                <a16:creationId xmlns:a16="http://schemas.microsoft.com/office/drawing/2014/main" id="{D7996AC5-27F5-4690-9058-F40AA749E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24" y="1836420"/>
            <a:ext cx="3267391" cy="2249416"/>
          </a:xfrm>
          <a:prstGeom prst="rect">
            <a:avLst/>
          </a:prstGeom>
        </p:spPr>
      </p:pic>
      <p:pic>
        <p:nvPicPr>
          <p:cNvPr id="14" name="Picture 13">
            <a:extLst>
              <a:ext uri="{FF2B5EF4-FFF2-40B4-BE49-F238E27FC236}">
                <a16:creationId xmlns:a16="http://schemas.microsoft.com/office/drawing/2014/main" id="{0D6C6C82-06D3-4B83-B70D-2C92AF994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24" y="4320778"/>
            <a:ext cx="3267391" cy="2317829"/>
          </a:xfrm>
          <a:prstGeom prst="rect">
            <a:avLst/>
          </a:prstGeom>
        </p:spPr>
      </p:pic>
      <p:pic>
        <p:nvPicPr>
          <p:cNvPr id="20" name="Picture 19">
            <a:extLst>
              <a:ext uri="{FF2B5EF4-FFF2-40B4-BE49-F238E27FC236}">
                <a16:creationId xmlns:a16="http://schemas.microsoft.com/office/drawing/2014/main" id="{47B24B79-9DE8-46BD-920E-0CAF09DEB5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592" y="4320778"/>
            <a:ext cx="3454365" cy="2317829"/>
          </a:xfrm>
          <a:prstGeom prst="rect">
            <a:avLst/>
          </a:prstGeom>
        </p:spPr>
      </p:pic>
      <p:pic>
        <p:nvPicPr>
          <p:cNvPr id="22" name="Picture 21">
            <a:extLst>
              <a:ext uri="{FF2B5EF4-FFF2-40B4-BE49-F238E27FC236}">
                <a16:creationId xmlns:a16="http://schemas.microsoft.com/office/drawing/2014/main" id="{82F9F113-9139-4AA3-B947-20700DB1DF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5926" y="4320778"/>
            <a:ext cx="3770066" cy="2647842"/>
          </a:xfrm>
          <a:prstGeom prst="rect">
            <a:avLst/>
          </a:prstGeom>
        </p:spPr>
      </p:pic>
    </p:spTree>
    <p:extLst>
      <p:ext uri="{BB962C8B-B14F-4D97-AF65-F5344CB8AC3E}">
        <p14:creationId xmlns:p14="http://schemas.microsoft.com/office/powerpoint/2010/main" val="159267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mium Vector | Chinese new year wallpaper background">
            <a:extLst>
              <a:ext uri="{FF2B5EF4-FFF2-40B4-BE49-F238E27FC236}">
                <a16:creationId xmlns:a16="http://schemas.microsoft.com/office/drawing/2014/main" id="{3213FFD0-73E7-47CE-B4CE-A6AE58FB9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266"/>
            <a:ext cx="12191999" cy="6822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222AE9-85A9-4AA7-ABFE-2AF1C4819C92}"/>
              </a:ext>
            </a:extLst>
          </p:cNvPr>
          <p:cNvSpPr>
            <a:spLocks noGrp="1"/>
          </p:cNvSpPr>
          <p:nvPr>
            <p:ph type="title"/>
          </p:nvPr>
        </p:nvSpPr>
        <p:spPr/>
        <p:txBody>
          <a:bodyPr/>
          <a:lstStyle/>
          <a:p>
            <a:r>
              <a:rPr lang="en-US" dirty="0"/>
              <a:t>The End</a:t>
            </a:r>
            <a:endParaRPr lang="en-GB" dirty="0"/>
          </a:p>
        </p:txBody>
      </p:sp>
      <p:sp>
        <p:nvSpPr>
          <p:cNvPr id="3" name="Content Placeholder 2">
            <a:extLst>
              <a:ext uri="{FF2B5EF4-FFF2-40B4-BE49-F238E27FC236}">
                <a16:creationId xmlns:a16="http://schemas.microsoft.com/office/drawing/2014/main" id="{0D7C24CD-3A33-4AE6-89D0-3CC181FF4F4E}"/>
              </a:ext>
            </a:extLst>
          </p:cNvPr>
          <p:cNvSpPr>
            <a:spLocks noGrp="1"/>
          </p:cNvSpPr>
          <p:nvPr>
            <p:ph idx="1"/>
          </p:nvPr>
        </p:nvSpPr>
        <p:spPr/>
        <p:txBody>
          <a:bodyPr/>
          <a:lstStyle/>
          <a:p>
            <a:r>
              <a:rPr lang="en-US" dirty="0"/>
              <a:t> The Shang Dynasty should be remembered because they used a lot of imagination and creativity  to make their Dynasty shine .</a:t>
            </a:r>
          </a:p>
          <a:p>
            <a:endParaRPr lang="en-US" dirty="0"/>
          </a:p>
          <a:p>
            <a:endParaRPr lang="en-US" dirty="0"/>
          </a:p>
          <a:p>
            <a:pPr marL="0" indent="0">
              <a:buNone/>
            </a:pPr>
            <a:endParaRPr 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028" name="Picture 4" descr="Smiling Sun Vector Hd Images, Cute Smile Sun Vector, Sunshine Clipart, Sun,  Cute PNG Image For Free Download | Spring illustration, Smile illustration,  Vector pattern">
            <a:extLst>
              <a:ext uri="{FF2B5EF4-FFF2-40B4-BE49-F238E27FC236}">
                <a16:creationId xmlns:a16="http://schemas.microsoft.com/office/drawing/2014/main" id="{4B478354-8EF0-4A47-8FCE-DB49AD818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909" y="2824909"/>
            <a:ext cx="3486991" cy="348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66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905</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DengXian</vt:lpstr>
      <vt:lpstr>Arial</vt:lpstr>
      <vt:lpstr>Calibri</vt:lpstr>
      <vt:lpstr>Calibri Light</vt:lpstr>
      <vt:lpstr>Google Sans</vt:lpstr>
      <vt:lpstr>Office Theme</vt:lpstr>
      <vt:lpstr>Shang Royals </vt:lpstr>
      <vt:lpstr>  Where ??</vt:lpstr>
      <vt:lpstr>When?????</vt:lpstr>
      <vt:lpstr>Skills  </vt:lpstr>
      <vt:lpstr>Achievements </vt:lpstr>
      <vt:lpstr>How did they use our Mayhill Habits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Shang Royals</dc:title>
  <dc:creator>Year Six</dc:creator>
  <cp:lastModifiedBy>Year Six</cp:lastModifiedBy>
  <cp:revision>35</cp:revision>
  <dcterms:created xsi:type="dcterms:W3CDTF">2024-01-17T13:48:13Z</dcterms:created>
  <dcterms:modified xsi:type="dcterms:W3CDTF">2024-01-24T15:02:14Z</dcterms:modified>
</cp:coreProperties>
</file>