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842" autoAdjust="0"/>
  </p:normalViewPr>
  <p:slideViewPr>
    <p:cSldViewPr snapToGrid="0">
      <p:cViewPr>
        <p:scale>
          <a:sx n="38" d="100"/>
          <a:sy n="38" d="100"/>
        </p:scale>
        <p:origin x="1764" y="6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748E5F-6992-42EC-80A2-3C3952CF2479}" type="datetimeFigureOut">
              <a:rPr lang="en-GB" smtClean="0"/>
              <a:t>24/01/2024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76250-70B3-4C1A-BE6A-CFFFB89048A3}" type="slidenum">
              <a:rPr lang="en-GB" smtClean="0"/>
              <a:t>‹#›</a:t>
            </a:fld>
            <a:endParaRPr lang="en-GB"/>
          </a:p>
        </p:txBody>
      </p:sp>
    </p:spTree>
    <p:extLst>
      <p:ext uri="{BB962C8B-B14F-4D97-AF65-F5344CB8AC3E}">
        <p14:creationId xmlns:p14="http://schemas.microsoft.com/office/powerpoint/2010/main" val="2207536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Olivia says: Hello and welcome to our presentation about the incredible: Shang dynasty.</a:t>
            </a:r>
          </a:p>
        </p:txBody>
      </p:sp>
      <p:sp>
        <p:nvSpPr>
          <p:cNvPr id="4" name="Slide Number Placeholder 3"/>
          <p:cNvSpPr>
            <a:spLocks noGrp="1"/>
          </p:cNvSpPr>
          <p:nvPr>
            <p:ph type="sldNum" sz="quarter" idx="5"/>
          </p:nvPr>
        </p:nvSpPr>
        <p:spPr/>
        <p:txBody>
          <a:bodyPr/>
          <a:lstStyle/>
          <a:p>
            <a:fld id="{7DE76250-70B3-4C1A-BE6A-CFFFB89048A3}" type="slidenum">
              <a:rPr lang="en-GB" smtClean="0"/>
              <a:t>1</a:t>
            </a:fld>
            <a:endParaRPr lang="en-GB"/>
          </a:p>
        </p:txBody>
      </p:sp>
    </p:spTree>
    <p:extLst>
      <p:ext uri="{BB962C8B-B14F-4D97-AF65-F5344CB8AC3E}">
        <p14:creationId xmlns:p14="http://schemas.microsoft.com/office/powerpoint/2010/main" val="1182582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Sofia reads the first line</a:t>
            </a:r>
          </a:p>
          <a:p>
            <a:r>
              <a:rPr lang="en-GB" dirty="0"/>
              <a:t>Charlie reads the second line.</a:t>
            </a:r>
          </a:p>
          <a:p>
            <a:r>
              <a:rPr lang="en-GB" dirty="0"/>
              <a:t>Teddy reads third line.</a:t>
            </a:r>
          </a:p>
          <a:p>
            <a:r>
              <a:rPr lang="en-GB" dirty="0"/>
              <a:t>Olivia reads last line. Shang dynasty is located in the North China plain ,in Western China.</a:t>
            </a:r>
          </a:p>
          <a:p>
            <a:r>
              <a:rPr lang="en-GB" dirty="0"/>
              <a:t>Shang dynasty settled near the yellow river also known as the: Yangzi river.</a:t>
            </a:r>
          </a:p>
          <a:p>
            <a:r>
              <a:rPr lang="en-GB" dirty="0"/>
              <a:t>In the Shang dynasty, the climate was mild and rainy.</a:t>
            </a:r>
          </a:p>
          <a:p>
            <a:r>
              <a:rPr lang="en-GB" dirty="0"/>
              <a:t>They had vast forest that covered the ground around the yellow river</a:t>
            </a:r>
          </a:p>
        </p:txBody>
      </p:sp>
      <p:sp>
        <p:nvSpPr>
          <p:cNvPr id="4" name="Slide Number Placeholder 3"/>
          <p:cNvSpPr>
            <a:spLocks noGrp="1"/>
          </p:cNvSpPr>
          <p:nvPr>
            <p:ph type="sldNum" sz="quarter" idx="5"/>
          </p:nvPr>
        </p:nvSpPr>
        <p:spPr/>
        <p:txBody>
          <a:bodyPr/>
          <a:lstStyle/>
          <a:p>
            <a:fld id="{7DE76250-70B3-4C1A-BE6A-CFFFB89048A3}" type="slidenum">
              <a:rPr lang="en-GB" smtClean="0"/>
              <a:t>2</a:t>
            </a:fld>
            <a:endParaRPr lang="en-GB"/>
          </a:p>
        </p:txBody>
      </p:sp>
    </p:spTree>
    <p:extLst>
      <p:ext uri="{BB962C8B-B14F-4D97-AF65-F5344CB8AC3E}">
        <p14:creationId xmlns:p14="http://schemas.microsoft.com/office/powerpoint/2010/main" val="780452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Charlie will read first line</a:t>
            </a:r>
          </a:p>
          <a:p>
            <a:r>
              <a:rPr lang="en-GB" dirty="0"/>
              <a:t>Teddy will read second line</a:t>
            </a:r>
          </a:p>
          <a:p>
            <a:r>
              <a:rPr lang="en-GB" dirty="0"/>
              <a:t>Sofia will read third line</a:t>
            </a:r>
          </a:p>
          <a:p>
            <a:r>
              <a:rPr lang="en-GB" dirty="0"/>
              <a:t>Olivia will read last </a:t>
            </a:r>
            <a:r>
              <a:rPr lang="en-GB" dirty="0" err="1"/>
              <a:t>line</a:t>
            </a:r>
            <a:r>
              <a:rPr lang="en-GB" sz="1200" dirty="0" err="1"/>
              <a:t>Shang</a:t>
            </a:r>
            <a:r>
              <a:rPr lang="en-GB" sz="1200" dirty="0"/>
              <a:t> dynasty started in 1600 and ended in 1000 BC.</a:t>
            </a:r>
          </a:p>
          <a:p>
            <a:r>
              <a:rPr lang="en-GB" sz="1200" dirty="0"/>
              <a:t>For 500 years, part of China was ruled by the Shang dynasty.</a:t>
            </a:r>
          </a:p>
          <a:p>
            <a:r>
              <a:rPr lang="en-GB" sz="1200" dirty="0"/>
              <a:t>Ultimately, the Shang Dynasty was overthrown in 1046 BCE by the Zhou a subject people –a people who lived under imperial rule-living in the western part of the kingdom, but their cultural contributions carried on through future dynasties.</a:t>
            </a:r>
          </a:p>
          <a:p>
            <a:r>
              <a:rPr lang="en-GB" sz="1200" dirty="0"/>
              <a:t>During the era, Britain was being attacked by the Normans!</a:t>
            </a:r>
          </a:p>
          <a:p>
            <a:r>
              <a:rPr lang="en-GB" sz="1200" dirty="0"/>
              <a:t>King Charles the 1st was in charge of Britain from [1600 – 49 B]</a:t>
            </a:r>
          </a:p>
          <a:p>
            <a:endParaRPr lang="en-GB" dirty="0"/>
          </a:p>
        </p:txBody>
      </p:sp>
      <p:sp>
        <p:nvSpPr>
          <p:cNvPr id="4" name="Slide Number Placeholder 3"/>
          <p:cNvSpPr>
            <a:spLocks noGrp="1"/>
          </p:cNvSpPr>
          <p:nvPr>
            <p:ph type="sldNum" sz="quarter" idx="5"/>
          </p:nvPr>
        </p:nvSpPr>
        <p:spPr/>
        <p:txBody>
          <a:bodyPr/>
          <a:lstStyle/>
          <a:p>
            <a:fld id="{7DE76250-70B3-4C1A-BE6A-CFFFB89048A3}" type="slidenum">
              <a:rPr lang="en-GB" smtClean="0"/>
              <a:t>3</a:t>
            </a:fld>
            <a:endParaRPr lang="en-GB"/>
          </a:p>
        </p:txBody>
      </p:sp>
    </p:spTree>
    <p:extLst>
      <p:ext uri="{BB962C8B-B14F-4D97-AF65-F5344CB8AC3E}">
        <p14:creationId xmlns:p14="http://schemas.microsoft.com/office/powerpoint/2010/main" val="737981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Charlie reads first part</a:t>
            </a:r>
          </a:p>
          <a:p>
            <a:r>
              <a:rPr lang="en-GB" dirty="0"/>
              <a:t>Sofia reads second </a:t>
            </a:r>
            <a:r>
              <a:rPr lang="en-GB" dirty="0" err="1"/>
              <a:t>part</a:t>
            </a:r>
            <a:r>
              <a:rPr lang="en-GB" sz="1200" dirty="0" err="1"/>
              <a:t>Shang</a:t>
            </a:r>
            <a:r>
              <a:rPr lang="en-GB" sz="1200" dirty="0"/>
              <a:t> Dynasty craftspeople mastered Bronze, an alloy of copper and tin; bronze weapons gave Shang foot soldiers and charioteers a tactical advantage in combat</a:t>
            </a:r>
            <a:r>
              <a:rPr lang="en-GB" sz="1600" dirty="0"/>
              <a:t>.</a:t>
            </a:r>
          </a:p>
          <a:p>
            <a:r>
              <a:rPr lang="en-GB" sz="1200" dirty="0"/>
              <a:t>During the Shang Dynasty, there were several large settlements including Zhengzhou and Anyang, though these are not believed to be as densely urban as Mesopotamian settlements during the same time. Anyang became the capital around 1300 BC. Under King Pan and at the time is was called Yin.</a:t>
            </a:r>
          </a:p>
          <a:p>
            <a:r>
              <a:rPr lang="en-GB" sz="1200" dirty="0"/>
              <a:t>The Shang used wheeled carts for transport in times of peace and chariots for hunting and as a means of overseeing warfare. They also used canoes for local trade. Cowrie shells show they traded with coastal dwellers but they did not trade with further afield</a:t>
            </a:r>
            <a:endParaRPr lang="en-GB" dirty="0"/>
          </a:p>
        </p:txBody>
      </p:sp>
      <p:sp>
        <p:nvSpPr>
          <p:cNvPr id="4" name="Slide Number Placeholder 3"/>
          <p:cNvSpPr>
            <a:spLocks noGrp="1"/>
          </p:cNvSpPr>
          <p:nvPr>
            <p:ph type="sldNum" sz="quarter" idx="5"/>
          </p:nvPr>
        </p:nvSpPr>
        <p:spPr/>
        <p:txBody>
          <a:bodyPr/>
          <a:lstStyle/>
          <a:p>
            <a:fld id="{7DE76250-70B3-4C1A-BE6A-CFFFB89048A3}" type="slidenum">
              <a:rPr lang="en-GB" smtClean="0"/>
              <a:t>4</a:t>
            </a:fld>
            <a:endParaRPr lang="en-GB"/>
          </a:p>
        </p:txBody>
      </p:sp>
    </p:spTree>
    <p:extLst>
      <p:ext uri="{BB962C8B-B14F-4D97-AF65-F5344CB8AC3E}">
        <p14:creationId xmlns:p14="http://schemas.microsoft.com/office/powerpoint/2010/main" val="776119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Sofia will Read </a:t>
            </a:r>
            <a:r>
              <a:rPr lang="en-GB" dirty="0" err="1"/>
              <a:t>paragraph</a:t>
            </a:r>
            <a:r>
              <a:rPr lang="en-GB" sz="1200" dirty="0" err="1"/>
              <a:t>The</a:t>
            </a:r>
            <a:r>
              <a:rPr lang="en-GB" sz="1200" dirty="0"/>
              <a:t> Shang dynasty made many  contributions to Chinese civilization, but four in particular define the dynasty: the invention of writing; the development of a stratified government; the advancement of bronze technology; and the use of the chariot and bronze weapons in warfare.</a:t>
            </a:r>
          </a:p>
          <a:p>
            <a:endParaRPr lang="en-GB" dirty="0"/>
          </a:p>
        </p:txBody>
      </p:sp>
      <p:sp>
        <p:nvSpPr>
          <p:cNvPr id="4" name="Slide Number Placeholder 3"/>
          <p:cNvSpPr>
            <a:spLocks noGrp="1"/>
          </p:cNvSpPr>
          <p:nvPr>
            <p:ph type="sldNum" sz="quarter" idx="5"/>
          </p:nvPr>
        </p:nvSpPr>
        <p:spPr/>
        <p:txBody>
          <a:bodyPr/>
          <a:lstStyle/>
          <a:p>
            <a:fld id="{7DE76250-70B3-4C1A-BE6A-CFFFB89048A3}" type="slidenum">
              <a:rPr lang="en-GB" smtClean="0"/>
              <a:t>5</a:t>
            </a:fld>
            <a:endParaRPr lang="en-GB"/>
          </a:p>
        </p:txBody>
      </p:sp>
    </p:spTree>
    <p:extLst>
      <p:ext uri="{BB962C8B-B14F-4D97-AF65-F5344CB8AC3E}">
        <p14:creationId xmlns:p14="http://schemas.microsoft.com/office/powerpoint/2010/main" val="2733767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The Shang Dynasty should be remembered because it is the earliest ruling dynasty of China to be established in recorded history, though other dynasties predated it. The Shang ruled from 1600 to 1046 B.C. and heralded the Bronze Age in China. They were known for their advances in math, astronomy, artwork and military technology.</a:t>
            </a:r>
            <a:endParaRPr lang="en-GB" dirty="0"/>
          </a:p>
        </p:txBody>
      </p:sp>
      <p:sp>
        <p:nvSpPr>
          <p:cNvPr id="4" name="Slide Number Placeholder 3"/>
          <p:cNvSpPr>
            <a:spLocks noGrp="1"/>
          </p:cNvSpPr>
          <p:nvPr>
            <p:ph type="sldNum" sz="quarter" idx="5"/>
          </p:nvPr>
        </p:nvSpPr>
        <p:spPr/>
        <p:txBody>
          <a:bodyPr/>
          <a:lstStyle/>
          <a:p>
            <a:fld id="{7DE76250-70B3-4C1A-BE6A-CFFFB89048A3}" type="slidenum">
              <a:rPr lang="en-GB" smtClean="0"/>
              <a:t>6</a:t>
            </a:fld>
            <a:endParaRPr lang="en-GB"/>
          </a:p>
        </p:txBody>
      </p:sp>
    </p:spTree>
    <p:extLst>
      <p:ext uri="{BB962C8B-B14F-4D97-AF65-F5344CB8AC3E}">
        <p14:creationId xmlns:p14="http://schemas.microsoft.com/office/powerpoint/2010/main" val="3944687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CB719-AB29-4366-A7C6-74D078DB723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69C0EE7-142C-4DA3-A290-39A9CC29BE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60A7773-29F7-4BEC-B3A0-7C356AD8510A}"/>
              </a:ext>
            </a:extLst>
          </p:cNvPr>
          <p:cNvSpPr>
            <a:spLocks noGrp="1"/>
          </p:cNvSpPr>
          <p:nvPr>
            <p:ph type="dt" sz="half" idx="10"/>
          </p:nvPr>
        </p:nvSpPr>
        <p:spPr/>
        <p:txBody>
          <a:bodyPr/>
          <a:lstStyle/>
          <a:p>
            <a:fld id="{D3205AB0-952F-43A0-ACC4-484BD05D135F}" type="datetimeFigureOut">
              <a:rPr lang="en-GB" smtClean="0"/>
              <a:t>24/01/2024</a:t>
            </a:fld>
            <a:endParaRPr lang="en-GB"/>
          </a:p>
        </p:txBody>
      </p:sp>
      <p:sp>
        <p:nvSpPr>
          <p:cNvPr id="5" name="Footer Placeholder 4">
            <a:extLst>
              <a:ext uri="{FF2B5EF4-FFF2-40B4-BE49-F238E27FC236}">
                <a16:creationId xmlns:a16="http://schemas.microsoft.com/office/drawing/2014/main" id="{69C3A749-EB26-47DB-B003-9205BE4274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19ACF8-24C5-45EF-AB95-39C6478811CC}"/>
              </a:ext>
            </a:extLst>
          </p:cNvPr>
          <p:cNvSpPr>
            <a:spLocks noGrp="1"/>
          </p:cNvSpPr>
          <p:nvPr>
            <p:ph type="sldNum" sz="quarter" idx="12"/>
          </p:nvPr>
        </p:nvSpPr>
        <p:spPr/>
        <p:txBody>
          <a:bodyPr/>
          <a:lstStyle/>
          <a:p>
            <a:fld id="{5815A6A0-0FA9-4E0F-82AB-1C48E881CF17}" type="slidenum">
              <a:rPr lang="en-GB" smtClean="0"/>
              <a:t>‹#›</a:t>
            </a:fld>
            <a:endParaRPr lang="en-GB"/>
          </a:p>
        </p:txBody>
      </p:sp>
    </p:spTree>
    <p:extLst>
      <p:ext uri="{BB962C8B-B14F-4D97-AF65-F5344CB8AC3E}">
        <p14:creationId xmlns:p14="http://schemas.microsoft.com/office/powerpoint/2010/main" val="3458192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653D3-E208-44CF-A24A-7A5DEB74D13C}"/>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40D728F-C1FA-438B-935B-B5FEE5406FF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D7D36CF-C97A-4A31-A89F-787DA724D29C}"/>
              </a:ext>
            </a:extLst>
          </p:cNvPr>
          <p:cNvSpPr>
            <a:spLocks noGrp="1"/>
          </p:cNvSpPr>
          <p:nvPr>
            <p:ph type="dt" sz="half" idx="10"/>
          </p:nvPr>
        </p:nvSpPr>
        <p:spPr/>
        <p:txBody>
          <a:bodyPr/>
          <a:lstStyle/>
          <a:p>
            <a:fld id="{D3205AB0-952F-43A0-ACC4-484BD05D135F}" type="datetimeFigureOut">
              <a:rPr lang="en-GB" smtClean="0"/>
              <a:t>24/01/2024</a:t>
            </a:fld>
            <a:endParaRPr lang="en-GB"/>
          </a:p>
        </p:txBody>
      </p:sp>
      <p:sp>
        <p:nvSpPr>
          <p:cNvPr id="5" name="Footer Placeholder 4">
            <a:extLst>
              <a:ext uri="{FF2B5EF4-FFF2-40B4-BE49-F238E27FC236}">
                <a16:creationId xmlns:a16="http://schemas.microsoft.com/office/drawing/2014/main" id="{E64A86F6-93C6-43EC-87DE-0001885A8E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EDDDD6-C077-4B04-B0AB-6D366073237D}"/>
              </a:ext>
            </a:extLst>
          </p:cNvPr>
          <p:cNvSpPr>
            <a:spLocks noGrp="1"/>
          </p:cNvSpPr>
          <p:nvPr>
            <p:ph type="sldNum" sz="quarter" idx="12"/>
          </p:nvPr>
        </p:nvSpPr>
        <p:spPr/>
        <p:txBody>
          <a:bodyPr/>
          <a:lstStyle/>
          <a:p>
            <a:fld id="{5815A6A0-0FA9-4E0F-82AB-1C48E881CF17}" type="slidenum">
              <a:rPr lang="en-GB" smtClean="0"/>
              <a:t>‹#›</a:t>
            </a:fld>
            <a:endParaRPr lang="en-GB"/>
          </a:p>
        </p:txBody>
      </p:sp>
    </p:spTree>
    <p:extLst>
      <p:ext uri="{BB962C8B-B14F-4D97-AF65-F5344CB8AC3E}">
        <p14:creationId xmlns:p14="http://schemas.microsoft.com/office/powerpoint/2010/main" val="378327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3F4B66-EDBB-4C2E-BE86-BF3AD417551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0AF1BE2-66A7-44E9-8784-1F082742260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540A2BF-9975-47A0-AD84-16BF1356BE74}"/>
              </a:ext>
            </a:extLst>
          </p:cNvPr>
          <p:cNvSpPr>
            <a:spLocks noGrp="1"/>
          </p:cNvSpPr>
          <p:nvPr>
            <p:ph type="dt" sz="half" idx="10"/>
          </p:nvPr>
        </p:nvSpPr>
        <p:spPr/>
        <p:txBody>
          <a:bodyPr/>
          <a:lstStyle/>
          <a:p>
            <a:fld id="{D3205AB0-952F-43A0-ACC4-484BD05D135F}" type="datetimeFigureOut">
              <a:rPr lang="en-GB" smtClean="0"/>
              <a:t>24/01/2024</a:t>
            </a:fld>
            <a:endParaRPr lang="en-GB"/>
          </a:p>
        </p:txBody>
      </p:sp>
      <p:sp>
        <p:nvSpPr>
          <p:cNvPr id="5" name="Footer Placeholder 4">
            <a:extLst>
              <a:ext uri="{FF2B5EF4-FFF2-40B4-BE49-F238E27FC236}">
                <a16:creationId xmlns:a16="http://schemas.microsoft.com/office/drawing/2014/main" id="{4A267CCF-3D37-4F97-9480-3091BD2FB6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E2C31D-A8CD-4929-A823-25F0CE842397}"/>
              </a:ext>
            </a:extLst>
          </p:cNvPr>
          <p:cNvSpPr>
            <a:spLocks noGrp="1"/>
          </p:cNvSpPr>
          <p:nvPr>
            <p:ph type="sldNum" sz="quarter" idx="12"/>
          </p:nvPr>
        </p:nvSpPr>
        <p:spPr/>
        <p:txBody>
          <a:bodyPr/>
          <a:lstStyle/>
          <a:p>
            <a:fld id="{5815A6A0-0FA9-4E0F-82AB-1C48E881CF17}" type="slidenum">
              <a:rPr lang="en-GB" smtClean="0"/>
              <a:t>‹#›</a:t>
            </a:fld>
            <a:endParaRPr lang="en-GB"/>
          </a:p>
        </p:txBody>
      </p:sp>
    </p:spTree>
    <p:extLst>
      <p:ext uri="{BB962C8B-B14F-4D97-AF65-F5344CB8AC3E}">
        <p14:creationId xmlns:p14="http://schemas.microsoft.com/office/powerpoint/2010/main" val="3237544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63DA8-A50C-4F62-89CF-E7B95BB2FFB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56EA059-9FD3-45FE-A631-A3B1994026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06D1417-6B46-4070-984D-D9A4ACFBAD57}"/>
              </a:ext>
            </a:extLst>
          </p:cNvPr>
          <p:cNvSpPr>
            <a:spLocks noGrp="1"/>
          </p:cNvSpPr>
          <p:nvPr>
            <p:ph type="dt" sz="half" idx="10"/>
          </p:nvPr>
        </p:nvSpPr>
        <p:spPr/>
        <p:txBody>
          <a:bodyPr/>
          <a:lstStyle/>
          <a:p>
            <a:fld id="{D3205AB0-952F-43A0-ACC4-484BD05D135F}" type="datetimeFigureOut">
              <a:rPr lang="en-GB" smtClean="0"/>
              <a:t>24/01/2024</a:t>
            </a:fld>
            <a:endParaRPr lang="en-GB"/>
          </a:p>
        </p:txBody>
      </p:sp>
      <p:sp>
        <p:nvSpPr>
          <p:cNvPr id="5" name="Footer Placeholder 4">
            <a:extLst>
              <a:ext uri="{FF2B5EF4-FFF2-40B4-BE49-F238E27FC236}">
                <a16:creationId xmlns:a16="http://schemas.microsoft.com/office/drawing/2014/main" id="{F0F688FD-83D3-4ABD-901A-2019512C48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993E1D-3907-4D5D-BC21-B4A0674B4B46}"/>
              </a:ext>
            </a:extLst>
          </p:cNvPr>
          <p:cNvSpPr>
            <a:spLocks noGrp="1"/>
          </p:cNvSpPr>
          <p:nvPr>
            <p:ph type="sldNum" sz="quarter" idx="12"/>
          </p:nvPr>
        </p:nvSpPr>
        <p:spPr/>
        <p:txBody>
          <a:bodyPr/>
          <a:lstStyle/>
          <a:p>
            <a:fld id="{5815A6A0-0FA9-4E0F-82AB-1C48E881CF17}" type="slidenum">
              <a:rPr lang="en-GB" smtClean="0"/>
              <a:t>‹#›</a:t>
            </a:fld>
            <a:endParaRPr lang="en-GB"/>
          </a:p>
        </p:txBody>
      </p:sp>
    </p:spTree>
    <p:extLst>
      <p:ext uri="{BB962C8B-B14F-4D97-AF65-F5344CB8AC3E}">
        <p14:creationId xmlns:p14="http://schemas.microsoft.com/office/powerpoint/2010/main" val="904632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841F5-815C-4FE5-8C6F-7C2192AAF90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2540CA17-E270-43FE-8426-331BCDBD37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4FB1DA2-C4F9-45BE-9B1F-28EEC3F7B31E}"/>
              </a:ext>
            </a:extLst>
          </p:cNvPr>
          <p:cNvSpPr>
            <a:spLocks noGrp="1"/>
          </p:cNvSpPr>
          <p:nvPr>
            <p:ph type="dt" sz="half" idx="10"/>
          </p:nvPr>
        </p:nvSpPr>
        <p:spPr/>
        <p:txBody>
          <a:bodyPr/>
          <a:lstStyle/>
          <a:p>
            <a:fld id="{D3205AB0-952F-43A0-ACC4-484BD05D135F}" type="datetimeFigureOut">
              <a:rPr lang="en-GB" smtClean="0"/>
              <a:t>24/01/2024</a:t>
            </a:fld>
            <a:endParaRPr lang="en-GB"/>
          </a:p>
        </p:txBody>
      </p:sp>
      <p:sp>
        <p:nvSpPr>
          <p:cNvPr id="5" name="Footer Placeholder 4">
            <a:extLst>
              <a:ext uri="{FF2B5EF4-FFF2-40B4-BE49-F238E27FC236}">
                <a16:creationId xmlns:a16="http://schemas.microsoft.com/office/drawing/2014/main" id="{2ECCCF00-5E58-4B02-BF52-FC5251C661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956A01-EFE4-46D0-A528-176F1E26ED03}"/>
              </a:ext>
            </a:extLst>
          </p:cNvPr>
          <p:cNvSpPr>
            <a:spLocks noGrp="1"/>
          </p:cNvSpPr>
          <p:nvPr>
            <p:ph type="sldNum" sz="quarter" idx="12"/>
          </p:nvPr>
        </p:nvSpPr>
        <p:spPr/>
        <p:txBody>
          <a:bodyPr/>
          <a:lstStyle/>
          <a:p>
            <a:fld id="{5815A6A0-0FA9-4E0F-82AB-1C48E881CF17}" type="slidenum">
              <a:rPr lang="en-GB" smtClean="0"/>
              <a:t>‹#›</a:t>
            </a:fld>
            <a:endParaRPr lang="en-GB"/>
          </a:p>
        </p:txBody>
      </p:sp>
    </p:spTree>
    <p:extLst>
      <p:ext uri="{BB962C8B-B14F-4D97-AF65-F5344CB8AC3E}">
        <p14:creationId xmlns:p14="http://schemas.microsoft.com/office/powerpoint/2010/main" val="2741247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6764C-09F6-4493-AB63-C45CBBE0CD3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630B761-5528-45E8-831D-C1CC3768D4B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4786913-0420-41ED-AE76-BE18BC0DCD8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051925CD-BA83-437C-B802-0978F99DF7F9}"/>
              </a:ext>
            </a:extLst>
          </p:cNvPr>
          <p:cNvSpPr>
            <a:spLocks noGrp="1"/>
          </p:cNvSpPr>
          <p:nvPr>
            <p:ph type="dt" sz="half" idx="10"/>
          </p:nvPr>
        </p:nvSpPr>
        <p:spPr/>
        <p:txBody>
          <a:bodyPr/>
          <a:lstStyle/>
          <a:p>
            <a:fld id="{D3205AB0-952F-43A0-ACC4-484BD05D135F}" type="datetimeFigureOut">
              <a:rPr lang="en-GB" smtClean="0"/>
              <a:t>24/01/2024</a:t>
            </a:fld>
            <a:endParaRPr lang="en-GB"/>
          </a:p>
        </p:txBody>
      </p:sp>
      <p:sp>
        <p:nvSpPr>
          <p:cNvPr id="6" name="Footer Placeholder 5">
            <a:extLst>
              <a:ext uri="{FF2B5EF4-FFF2-40B4-BE49-F238E27FC236}">
                <a16:creationId xmlns:a16="http://schemas.microsoft.com/office/drawing/2014/main" id="{2C4E19EE-7B77-4088-B2D9-0668043357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B61E52-92EA-4356-B6B7-E5DCEF7200D2}"/>
              </a:ext>
            </a:extLst>
          </p:cNvPr>
          <p:cNvSpPr>
            <a:spLocks noGrp="1"/>
          </p:cNvSpPr>
          <p:nvPr>
            <p:ph type="sldNum" sz="quarter" idx="12"/>
          </p:nvPr>
        </p:nvSpPr>
        <p:spPr/>
        <p:txBody>
          <a:bodyPr/>
          <a:lstStyle/>
          <a:p>
            <a:fld id="{5815A6A0-0FA9-4E0F-82AB-1C48E881CF17}" type="slidenum">
              <a:rPr lang="en-GB" smtClean="0"/>
              <a:t>‹#›</a:t>
            </a:fld>
            <a:endParaRPr lang="en-GB"/>
          </a:p>
        </p:txBody>
      </p:sp>
    </p:spTree>
    <p:extLst>
      <p:ext uri="{BB962C8B-B14F-4D97-AF65-F5344CB8AC3E}">
        <p14:creationId xmlns:p14="http://schemas.microsoft.com/office/powerpoint/2010/main" val="3896134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A3568-71AD-400F-AE6E-07E240E58DEB}"/>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29FB16A-A915-4155-8ECD-C13F8F8B9E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5C1F1D9-FF8E-462F-8C4F-DD3EE9594F2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654308D3-55C3-4BE9-B75C-8F200C11A5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AF0E050-B7C6-4F0A-ABF6-14FB68575F8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CAFC94B8-A08F-4FE5-9A65-5AFD063158A0}"/>
              </a:ext>
            </a:extLst>
          </p:cNvPr>
          <p:cNvSpPr>
            <a:spLocks noGrp="1"/>
          </p:cNvSpPr>
          <p:nvPr>
            <p:ph type="dt" sz="half" idx="10"/>
          </p:nvPr>
        </p:nvSpPr>
        <p:spPr/>
        <p:txBody>
          <a:bodyPr/>
          <a:lstStyle/>
          <a:p>
            <a:fld id="{D3205AB0-952F-43A0-ACC4-484BD05D135F}" type="datetimeFigureOut">
              <a:rPr lang="en-GB" smtClean="0"/>
              <a:t>24/01/2024</a:t>
            </a:fld>
            <a:endParaRPr lang="en-GB"/>
          </a:p>
        </p:txBody>
      </p:sp>
      <p:sp>
        <p:nvSpPr>
          <p:cNvPr id="8" name="Footer Placeholder 7">
            <a:extLst>
              <a:ext uri="{FF2B5EF4-FFF2-40B4-BE49-F238E27FC236}">
                <a16:creationId xmlns:a16="http://schemas.microsoft.com/office/drawing/2014/main" id="{D696D294-BE46-45AB-95B0-60F8D1EEC44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1BCEF03-C8D1-4C73-8956-DEBC6F500A77}"/>
              </a:ext>
            </a:extLst>
          </p:cNvPr>
          <p:cNvSpPr>
            <a:spLocks noGrp="1"/>
          </p:cNvSpPr>
          <p:nvPr>
            <p:ph type="sldNum" sz="quarter" idx="12"/>
          </p:nvPr>
        </p:nvSpPr>
        <p:spPr/>
        <p:txBody>
          <a:bodyPr/>
          <a:lstStyle/>
          <a:p>
            <a:fld id="{5815A6A0-0FA9-4E0F-82AB-1C48E881CF17}" type="slidenum">
              <a:rPr lang="en-GB" smtClean="0"/>
              <a:t>‹#›</a:t>
            </a:fld>
            <a:endParaRPr lang="en-GB"/>
          </a:p>
        </p:txBody>
      </p:sp>
    </p:spTree>
    <p:extLst>
      <p:ext uri="{BB962C8B-B14F-4D97-AF65-F5344CB8AC3E}">
        <p14:creationId xmlns:p14="http://schemas.microsoft.com/office/powerpoint/2010/main" val="2602239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89E86-CAF9-4F98-AD18-CA3EFCE54A91}"/>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7A686C06-6E90-47A4-B7E1-6CC6FD2C4B97}"/>
              </a:ext>
            </a:extLst>
          </p:cNvPr>
          <p:cNvSpPr>
            <a:spLocks noGrp="1"/>
          </p:cNvSpPr>
          <p:nvPr>
            <p:ph type="dt" sz="half" idx="10"/>
          </p:nvPr>
        </p:nvSpPr>
        <p:spPr/>
        <p:txBody>
          <a:bodyPr/>
          <a:lstStyle/>
          <a:p>
            <a:fld id="{D3205AB0-952F-43A0-ACC4-484BD05D135F}" type="datetimeFigureOut">
              <a:rPr lang="en-GB" smtClean="0"/>
              <a:t>24/01/2024</a:t>
            </a:fld>
            <a:endParaRPr lang="en-GB"/>
          </a:p>
        </p:txBody>
      </p:sp>
      <p:sp>
        <p:nvSpPr>
          <p:cNvPr id="4" name="Footer Placeholder 3">
            <a:extLst>
              <a:ext uri="{FF2B5EF4-FFF2-40B4-BE49-F238E27FC236}">
                <a16:creationId xmlns:a16="http://schemas.microsoft.com/office/drawing/2014/main" id="{A1484ECB-44DC-477D-9699-4C14816BF3B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D0547B7-E4FF-4853-AF83-7C8195F312A2}"/>
              </a:ext>
            </a:extLst>
          </p:cNvPr>
          <p:cNvSpPr>
            <a:spLocks noGrp="1"/>
          </p:cNvSpPr>
          <p:nvPr>
            <p:ph type="sldNum" sz="quarter" idx="12"/>
          </p:nvPr>
        </p:nvSpPr>
        <p:spPr/>
        <p:txBody>
          <a:bodyPr/>
          <a:lstStyle/>
          <a:p>
            <a:fld id="{5815A6A0-0FA9-4E0F-82AB-1C48E881CF17}" type="slidenum">
              <a:rPr lang="en-GB" smtClean="0"/>
              <a:t>‹#›</a:t>
            </a:fld>
            <a:endParaRPr lang="en-GB"/>
          </a:p>
        </p:txBody>
      </p:sp>
    </p:spTree>
    <p:extLst>
      <p:ext uri="{BB962C8B-B14F-4D97-AF65-F5344CB8AC3E}">
        <p14:creationId xmlns:p14="http://schemas.microsoft.com/office/powerpoint/2010/main" val="3721660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F66444-EFAD-46A4-B6D7-B6F8E0FF1731}"/>
              </a:ext>
            </a:extLst>
          </p:cNvPr>
          <p:cNvSpPr>
            <a:spLocks noGrp="1"/>
          </p:cNvSpPr>
          <p:nvPr>
            <p:ph type="dt" sz="half" idx="10"/>
          </p:nvPr>
        </p:nvSpPr>
        <p:spPr/>
        <p:txBody>
          <a:bodyPr/>
          <a:lstStyle/>
          <a:p>
            <a:fld id="{D3205AB0-952F-43A0-ACC4-484BD05D135F}" type="datetimeFigureOut">
              <a:rPr lang="en-GB" smtClean="0"/>
              <a:t>24/01/2024</a:t>
            </a:fld>
            <a:endParaRPr lang="en-GB"/>
          </a:p>
        </p:txBody>
      </p:sp>
      <p:sp>
        <p:nvSpPr>
          <p:cNvPr id="3" name="Footer Placeholder 2">
            <a:extLst>
              <a:ext uri="{FF2B5EF4-FFF2-40B4-BE49-F238E27FC236}">
                <a16:creationId xmlns:a16="http://schemas.microsoft.com/office/drawing/2014/main" id="{E637AC23-0955-4645-B81E-F4DAC41CA3B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EDA0024-E020-425E-83A1-16319BE4FA97}"/>
              </a:ext>
            </a:extLst>
          </p:cNvPr>
          <p:cNvSpPr>
            <a:spLocks noGrp="1"/>
          </p:cNvSpPr>
          <p:nvPr>
            <p:ph type="sldNum" sz="quarter" idx="12"/>
          </p:nvPr>
        </p:nvSpPr>
        <p:spPr/>
        <p:txBody>
          <a:bodyPr/>
          <a:lstStyle/>
          <a:p>
            <a:fld id="{5815A6A0-0FA9-4E0F-82AB-1C48E881CF17}" type="slidenum">
              <a:rPr lang="en-GB" smtClean="0"/>
              <a:t>‹#›</a:t>
            </a:fld>
            <a:endParaRPr lang="en-GB"/>
          </a:p>
        </p:txBody>
      </p:sp>
    </p:spTree>
    <p:extLst>
      <p:ext uri="{BB962C8B-B14F-4D97-AF65-F5344CB8AC3E}">
        <p14:creationId xmlns:p14="http://schemas.microsoft.com/office/powerpoint/2010/main" val="3394234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56C97-FD7E-47F6-89D7-FD076110F6F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7D37F0B-27B0-4A8A-8504-15E95D8D81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C752F4B7-8187-4ABB-AF75-035619E1B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1C75551-D1E4-4EDD-A7D6-8FAE46E59BFE}"/>
              </a:ext>
            </a:extLst>
          </p:cNvPr>
          <p:cNvSpPr>
            <a:spLocks noGrp="1"/>
          </p:cNvSpPr>
          <p:nvPr>
            <p:ph type="dt" sz="half" idx="10"/>
          </p:nvPr>
        </p:nvSpPr>
        <p:spPr/>
        <p:txBody>
          <a:bodyPr/>
          <a:lstStyle/>
          <a:p>
            <a:fld id="{D3205AB0-952F-43A0-ACC4-484BD05D135F}" type="datetimeFigureOut">
              <a:rPr lang="en-GB" smtClean="0"/>
              <a:t>24/01/2024</a:t>
            </a:fld>
            <a:endParaRPr lang="en-GB"/>
          </a:p>
        </p:txBody>
      </p:sp>
      <p:sp>
        <p:nvSpPr>
          <p:cNvPr id="6" name="Footer Placeholder 5">
            <a:extLst>
              <a:ext uri="{FF2B5EF4-FFF2-40B4-BE49-F238E27FC236}">
                <a16:creationId xmlns:a16="http://schemas.microsoft.com/office/drawing/2014/main" id="{5037C89B-D74B-442C-8088-2D013571EF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25CEB9-91CC-4373-91C8-7C0A14F10935}"/>
              </a:ext>
            </a:extLst>
          </p:cNvPr>
          <p:cNvSpPr>
            <a:spLocks noGrp="1"/>
          </p:cNvSpPr>
          <p:nvPr>
            <p:ph type="sldNum" sz="quarter" idx="12"/>
          </p:nvPr>
        </p:nvSpPr>
        <p:spPr/>
        <p:txBody>
          <a:bodyPr/>
          <a:lstStyle/>
          <a:p>
            <a:fld id="{5815A6A0-0FA9-4E0F-82AB-1C48E881CF17}" type="slidenum">
              <a:rPr lang="en-GB" smtClean="0"/>
              <a:t>‹#›</a:t>
            </a:fld>
            <a:endParaRPr lang="en-GB"/>
          </a:p>
        </p:txBody>
      </p:sp>
    </p:spTree>
    <p:extLst>
      <p:ext uri="{BB962C8B-B14F-4D97-AF65-F5344CB8AC3E}">
        <p14:creationId xmlns:p14="http://schemas.microsoft.com/office/powerpoint/2010/main" val="2316015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C5BCD-627F-46E2-8FBF-2E7B68923C8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8D227F8-0611-44FF-A91F-D0C98F874D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C8C5D2-3325-4191-90E7-C31F11E5E2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A46A7F-B11F-4E61-BC17-9265E07D7981}"/>
              </a:ext>
            </a:extLst>
          </p:cNvPr>
          <p:cNvSpPr>
            <a:spLocks noGrp="1"/>
          </p:cNvSpPr>
          <p:nvPr>
            <p:ph type="dt" sz="half" idx="10"/>
          </p:nvPr>
        </p:nvSpPr>
        <p:spPr/>
        <p:txBody>
          <a:bodyPr/>
          <a:lstStyle/>
          <a:p>
            <a:fld id="{D3205AB0-952F-43A0-ACC4-484BD05D135F}" type="datetimeFigureOut">
              <a:rPr lang="en-GB" smtClean="0"/>
              <a:t>24/01/2024</a:t>
            </a:fld>
            <a:endParaRPr lang="en-GB"/>
          </a:p>
        </p:txBody>
      </p:sp>
      <p:sp>
        <p:nvSpPr>
          <p:cNvPr id="6" name="Footer Placeholder 5">
            <a:extLst>
              <a:ext uri="{FF2B5EF4-FFF2-40B4-BE49-F238E27FC236}">
                <a16:creationId xmlns:a16="http://schemas.microsoft.com/office/drawing/2014/main" id="{99F904CD-C2F7-4188-B50E-E1315B1CB1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36B8C86-FBFC-43DB-8F86-AE3110766087}"/>
              </a:ext>
            </a:extLst>
          </p:cNvPr>
          <p:cNvSpPr>
            <a:spLocks noGrp="1"/>
          </p:cNvSpPr>
          <p:nvPr>
            <p:ph type="sldNum" sz="quarter" idx="12"/>
          </p:nvPr>
        </p:nvSpPr>
        <p:spPr/>
        <p:txBody>
          <a:bodyPr/>
          <a:lstStyle/>
          <a:p>
            <a:fld id="{5815A6A0-0FA9-4E0F-82AB-1C48E881CF17}" type="slidenum">
              <a:rPr lang="en-GB" smtClean="0"/>
              <a:t>‹#›</a:t>
            </a:fld>
            <a:endParaRPr lang="en-GB"/>
          </a:p>
        </p:txBody>
      </p:sp>
    </p:spTree>
    <p:extLst>
      <p:ext uri="{BB962C8B-B14F-4D97-AF65-F5344CB8AC3E}">
        <p14:creationId xmlns:p14="http://schemas.microsoft.com/office/powerpoint/2010/main" val="1341894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6B34B3-AFE2-4B52-A51F-4CC0C0AC06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D0C6D104-E83E-4BCD-81AC-D88440CB35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853B131-5188-4C4F-BE21-6DA25A2BF2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205AB0-952F-43A0-ACC4-484BD05D135F}" type="datetimeFigureOut">
              <a:rPr lang="en-GB" smtClean="0"/>
              <a:t>24/01/2024</a:t>
            </a:fld>
            <a:endParaRPr lang="en-GB"/>
          </a:p>
        </p:txBody>
      </p:sp>
      <p:sp>
        <p:nvSpPr>
          <p:cNvPr id="5" name="Footer Placeholder 4">
            <a:extLst>
              <a:ext uri="{FF2B5EF4-FFF2-40B4-BE49-F238E27FC236}">
                <a16:creationId xmlns:a16="http://schemas.microsoft.com/office/drawing/2014/main" id="{A75B21B6-75A0-4FCB-B0D5-C0EEBA1FA2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CF929F4-93FD-46B0-8AC2-D6F85AE3F4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5A6A0-0FA9-4E0F-82AB-1C48E881CF17}" type="slidenum">
              <a:rPr lang="en-GB" smtClean="0"/>
              <a:t>‹#›</a:t>
            </a:fld>
            <a:endParaRPr lang="en-GB"/>
          </a:p>
        </p:txBody>
      </p:sp>
    </p:spTree>
    <p:extLst>
      <p:ext uri="{BB962C8B-B14F-4D97-AF65-F5344CB8AC3E}">
        <p14:creationId xmlns:p14="http://schemas.microsoft.com/office/powerpoint/2010/main" val="156129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rawpixel.com/search/chinese%20patter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hyperlink" Target="https://creativecommons.org/licenses/by-sa/3.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cdo.wikipedia.org/wiki/%E6%B8%85%E6%9C%9D" TargetMode="External"/><Relationship Id="rId5" Type="http://schemas.openxmlformats.org/officeDocument/2006/relationships/image" Target="../media/image3.png"/><Relationship Id="rId4" Type="http://schemas.openxmlformats.org/officeDocument/2006/relationships/hyperlink" Target="https://www.publicdomainpictures.net/en/view-image.php?image=125808&amp;picture=grey-gradient-backgroun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publicdomainpictures.net/view-image.php?image=120082&amp;picture=light-blue-colourwash-patter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www.metmuseum.org/art/collection/search/39638"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hyperlink" Target="https://creativecommons.org/licenses/by-nc/3.0/" TargetMode="External"/><Relationship Id="rId4" Type="http://schemas.openxmlformats.org/officeDocument/2006/relationships/hyperlink" Target="https://www.wisc-online.com/asset-repository/viewasset?id=93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1"/><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www.metmuseum.org/art/collection/search/39582" TargetMode="External"/><Relationship Id="rId5" Type="http://schemas.openxmlformats.org/officeDocument/2006/relationships/image" Target="../media/image8.jpeg"/><Relationship Id="rId4" Type="http://schemas.openxmlformats.org/officeDocument/2006/relationships/hyperlink" Target="https://www.rawpixel.com/search/chinese%20patter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1"/><Relationship Id="rId7" Type="http://schemas.openxmlformats.org/officeDocument/2006/relationships/hyperlink" Target="https://creativecommons.org/licenses/by-sa/3.0/"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courses.lumenlearning.com/boundless-arthistory/chapter/the-ming-dynasty/" TargetMode="External"/><Relationship Id="rId5" Type="http://schemas.openxmlformats.org/officeDocument/2006/relationships/image" Target="../media/image10.jpeg"/><Relationship Id="rId4" Type="http://schemas.openxmlformats.org/officeDocument/2006/relationships/hyperlink" Target="https://www.rawpixel.com/search/chinese%20patter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pexels.com/photo/beautiful-flowers-china-chinese-flower-448658/" TargetMode="External"/><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54B78A-E991-472D-AB83-2E25C4552E3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2952" y="0"/>
            <a:ext cx="12159048" cy="6858000"/>
          </a:xfrm>
          <a:prstGeom prst="rect">
            <a:avLst/>
          </a:prstGeom>
        </p:spPr>
      </p:pic>
      <p:sp>
        <p:nvSpPr>
          <p:cNvPr id="2" name="Title 1">
            <a:extLst>
              <a:ext uri="{FF2B5EF4-FFF2-40B4-BE49-F238E27FC236}">
                <a16:creationId xmlns:a16="http://schemas.microsoft.com/office/drawing/2014/main" id="{F948F726-D887-41A1-AAF1-DD27B43C4F98}"/>
              </a:ext>
            </a:extLst>
          </p:cNvPr>
          <p:cNvSpPr>
            <a:spLocks noGrp="1"/>
          </p:cNvSpPr>
          <p:nvPr>
            <p:ph type="ctrTitle"/>
          </p:nvPr>
        </p:nvSpPr>
        <p:spPr/>
        <p:txBody>
          <a:bodyPr>
            <a:normAutofit/>
          </a:bodyPr>
          <a:lstStyle/>
          <a:p>
            <a:r>
              <a:rPr lang="en-GB" sz="9600" dirty="0">
                <a:latin typeface="Forte" panose="03060902040502070203" pitchFamily="66" charset="0"/>
              </a:rPr>
              <a:t>Shang Emperors</a:t>
            </a:r>
          </a:p>
        </p:txBody>
      </p:sp>
      <p:sp>
        <p:nvSpPr>
          <p:cNvPr id="3" name="Subtitle 2">
            <a:extLst>
              <a:ext uri="{FF2B5EF4-FFF2-40B4-BE49-F238E27FC236}">
                <a16:creationId xmlns:a16="http://schemas.microsoft.com/office/drawing/2014/main" id="{AE05FBD1-24F6-4C01-8EF7-F7B213B0BF5B}"/>
              </a:ext>
            </a:extLst>
          </p:cNvPr>
          <p:cNvSpPr>
            <a:spLocks noGrp="1"/>
          </p:cNvSpPr>
          <p:nvPr>
            <p:ph type="subTitle" idx="1"/>
          </p:nvPr>
        </p:nvSpPr>
        <p:spPr>
          <a:xfrm>
            <a:off x="827903" y="3676179"/>
            <a:ext cx="10478529" cy="1655762"/>
          </a:xfrm>
        </p:spPr>
        <p:txBody>
          <a:bodyPr/>
          <a:lstStyle/>
          <a:p>
            <a:pPr lvl="1"/>
            <a:r>
              <a:rPr lang="en-GB" sz="3200" b="1" dirty="0">
                <a:latin typeface="Matura MT Script Capitals" panose="03020802060602070202" pitchFamily="66" charset="0"/>
              </a:rPr>
              <a:t>Olivia, Sofia, Teddy, Charlie</a:t>
            </a:r>
          </a:p>
          <a:p>
            <a:r>
              <a:rPr lang="en-GB" dirty="0">
                <a:sym typeface="Wingdings" panose="05000000000000000000" pitchFamily="2" charset="2"/>
              </a:rPr>
              <a:t></a:t>
            </a:r>
            <a:r>
              <a:rPr lang="en-GB" sz="3200" b="1" dirty="0"/>
              <a:t>We are doing a presentation about the Shang Dynasty</a:t>
            </a:r>
            <a:endParaRPr lang="en-GB" dirty="0"/>
          </a:p>
        </p:txBody>
      </p:sp>
    </p:spTree>
    <p:extLst>
      <p:ext uri="{BB962C8B-B14F-4D97-AF65-F5344CB8AC3E}">
        <p14:creationId xmlns:p14="http://schemas.microsoft.com/office/powerpoint/2010/main" val="33047823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750">
        <p15:prstTrans prst="curtains"/>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12BEFC-8BB4-4119-B9E9-1B3CDF65E52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1" cy="6864179"/>
          </a:xfrm>
          <a:prstGeom prst="rect">
            <a:avLst/>
          </a:prstGeom>
        </p:spPr>
      </p:pic>
      <p:sp>
        <p:nvSpPr>
          <p:cNvPr id="2" name="Title 1">
            <a:extLst>
              <a:ext uri="{FF2B5EF4-FFF2-40B4-BE49-F238E27FC236}">
                <a16:creationId xmlns:a16="http://schemas.microsoft.com/office/drawing/2014/main" id="{D28B5C49-6E77-47F4-B259-07A6AC026744}"/>
              </a:ext>
            </a:extLst>
          </p:cNvPr>
          <p:cNvSpPr>
            <a:spLocks noGrp="1"/>
          </p:cNvSpPr>
          <p:nvPr>
            <p:ph type="title"/>
          </p:nvPr>
        </p:nvSpPr>
        <p:spPr>
          <a:xfrm>
            <a:off x="2849879" y="-716691"/>
            <a:ext cx="6504186" cy="2327100"/>
          </a:xfrm>
        </p:spPr>
        <p:txBody>
          <a:bodyPr/>
          <a:lstStyle/>
          <a:p>
            <a:r>
              <a:rPr lang="en-GB" dirty="0">
                <a:latin typeface="Algerian" panose="04020705040A02060702" pitchFamily="82" charset="0"/>
              </a:rPr>
              <a:t>Where in the world?</a:t>
            </a:r>
          </a:p>
        </p:txBody>
      </p:sp>
      <p:sp>
        <p:nvSpPr>
          <p:cNvPr id="3" name="Content Placeholder 2">
            <a:extLst>
              <a:ext uri="{FF2B5EF4-FFF2-40B4-BE49-F238E27FC236}">
                <a16:creationId xmlns:a16="http://schemas.microsoft.com/office/drawing/2014/main" id="{0DC88D60-C5C6-413E-B5F9-3A85C785A0FE}"/>
              </a:ext>
            </a:extLst>
          </p:cNvPr>
          <p:cNvSpPr>
            <a:spLocks noGrp="1"/>
          </p:cNvSpPr>
          <p:nvPr>
            <p:ph idx="1"/>
          </p:nvPr>
        </p:nvSpPr>
        <p:spPr>
          <a:xfrm>
            <a:off x="334905" y="963827"/>
            <a:ext cx="11233935" cy="4671853"/>
          </a:xfrm>
        </p:spPr>
        <p:txBody>
          <a:bodyPr/>
          <a:lstStyle/>
          <a:p>
            <a:r>
              <a:rPr lang="en-GB" dirty="0"/>
              <a:t>Shang dynasty is located </a:t>
            </a:r>
            <a:r>
              <a:rPr lang="en-GB" b="1" i="1" dirty="0"/>
              <a:t>,</a:t>
            </a:r>
            <a:r>
              <a:rPr lang="en-GB" b="1" dirty="0"/>
              <a:t>in Western China.</a:t>
            </a:r>
          </a:p>
          <a:p>
            <a:r>
              <a:rPr lang="en-GB" dirty="0"/>
              <a:t>Shang dynasty settled near the </a:t>
            </a:r>
            <a:r>
              <a:rPr lang="en-GB" b="1" dirty="0"/>
              <a:t>Yangzi river and the yellow river.</a:t>
            </a:r>
          </a:p>
          <a:p>
            <a:r>
              <a:rPr lang="en-GB" dirty="0"/>
              <a:t>The climate was </a:t>
            </a:r>
            <a:r>
              <a:rPr lang="en-GB" b="1" dirty="0"/>
              <a:t>mild and rainy.</a:t>
            </a:r>
          </a:p>
          <a:p>
            <a:r>
              <a:rPr lang="en-GB" dirty="0"/>
              <a:t>They had </a:t>
            </a:r>
            <a:r>
              <a:rPr lang="en-GB" b="1" dirty="0"/>
              <a:t>vast forest ,</a:t>
            </a:r>
            <a:r>
              <a:rPr lang="en-GB" dirty="0"/>
              <a:t>around the </a:t>
            </a:r>
            <a:r>
              <a:rPr lang="en-GB" b="1" dirty="0"/>
              <a:t>yellow river</a:t>
            </a:r>
            <a:r>
              <a:rPr lang="en-GB" dirty="0"/>
              <a:t>.</a:t>
            </a:r>
          </a:p>
          <a:p>
            <a:endParaRPr lang="en-GB" dirty="0"/>
          </a:p>
        </p:txBody>
      </p:sp>
      <p:pic>
        <p:nvPicPr>
          <p:cNvPr id="20" name="Picture 19">
            <a:extLst>
              <a:ext uri="{FF2B5EF4-FFF2-40B4-BE49-F238E27FC236}">
                <a16:creationId xmlns:a16="http://schemas.microsoft.com/office/drawing/2014/main" id="{082CA5C1-6FA2-46B1-9A28-DACBF0DAEA5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581665" y="2928551"/>
            <a:ext cx="8390238" cy="3929449"/>
          </a:xfrm>
          <a:prstGeom prst="rect">
            <a:avLst/>
          </a:prstGeom>
        </p:spPr>
      </p:pic>
      <p:sp>
        <p:nvSpPr>
          <p:cNvPr id="21" name="TextBox 20">
            <a:extLst>
              <a:ext uri="{FF2B5EF4-FFF2-40B4-BE49-F238E27FC236}">
                <a16:creationId xmlns:a16="http://schemas.microsoft.com/office/drawing/2014/main" id="{28C93ED1-970B-4DA2-9E5C-DBB198156683}"/>
              </a:ext>
            </a:extLst>
          </p:cNvPr>
          <p:cNvSpPr txBox="1"/>
          <p:nvPr/>
        </p:nvSpPr>
        <p:spPr>
          <a:xfrm>
            <a:off x="972151" y="6662239"/>
            <a:ext cx="4119614" cy="230832"/>
          </a:xfrm>
          <a:prstGeom prst="rect">
            <a:avLst/>
          </a:prstGeom>
          <a:noFill/>
        </p:spPr>
        <p:txBody>
          <a:bodyPr wrap="square" rtlCol="0">
            <a:spAutoFit/>
          </a:bodyPr>
          <a:lstStyle/>
          <a:p>
            <a:r>
              <a:rPr lang="en-GB" sz="900">
                <a:hlinkClick r:id="rId6" tooltip="https://cdo.wikipedia.org/wiki/%E6%B8%85%E6%9C%9D"/>
              </a:rPr>
              <a:t>This Photo</a:t>
            </a:r>
            <a:r>
              <a:rPr lang="en-GB" sz="900"/>
              <a:t> by Unknown Author is licensed under </a:t>
            </a:r>
            <a:r>
              <a:rPr lang="en-GB" sz="900">
                <a:hlinkClick r:id="rId7" tooltip="https://creativecommons.org/licenses/by-sa/3.0/"/>
              </a:rPr>
              <a:t>CC BY-SA</a:t>
            </a:r>
            <a:endParaRPr lang="en-GB" sz="900"/>
          </a:p>
        </p:txBody>
      </p:sp>
    </p:spTree>
    <p:extLst>
      <p:ext uri="{BB962C8B-B14F-4D97-AF65-F5344CB8AC3E}">
        <p14:creationId xmlns:p14="http://schemas.microsoft.com/office/powerpoint/2010/main" val="26199647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19BEB3-6F42-4EA3-A745-7CF6D54F5DC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32717"/>
            <a:ext cx="12192000" cy="6858000"/>
          </a:xfrm>
          <a:prstGeom prst="rect">
            <a:avLst/>
          </a:prstGeom>
        </p:spPr>
      </p:pic>
      <p:sp>
        <p:nvSpPr>
          <p:cNvPr id="2" name="Title 1">
            <a:extLst>
              <a:ext uri="{FF2B5EF4-FFF2-40B4-BE49-F238E27FC236}">
                <a16:creationId xmlns:a16="http://schemas.microsoft.com/office/drawing/2014/main" id="{6497DF84-B93F-4F80-B76A-6BDC9F0D5B27}"/>
              </a:ext>
            </a:extLst>
          </p:cNvPr>
          <p:cNvSpPr>
            <a:spLocks noGrp="1"/>
          </p:cNvSpPr>
          <p:nvPr>
            <p:ph type="title"/>
          </p:nvPr>
        </p:nvSpPr>
        <p:spPr/>
        <p:txBody>
          <a:bodyPr/>
          <a:lstStyle/>
          <a:p>
            <a:r>
              <a:rPr lang="en-GB" dirty="0">
                <a:latin typeface="Algerian" panose="04020705040A02060702" pitchFamily="82" charset="0"/>
              </a:rPr>
              <a:t> </a:t>
            </a:r>
            <a:r>
              <a:rPr lang="en-GB" sz="5400" dirty="0">
                <a:latin typeface="Algerian" panose="04020705040A02060702" pitchFamily="82" charset="0"/>
              </a:rPr>
              <a:t>When Did It Start?</a:t>
            </a:r>
          </a:p>
        </p:txBody>
      </p:sp>
      <p:sp>
        <p:nvSpPr>
          <p:cNvPr id="3" name="Content Placeholder 2">
            <a:extLst>
              <a:ext uri="{FF2B5EF4-FFF2-40B4-BE49-F238E27FC236}">
                <a16:creationId xmlns:a16="http://schemas.microsoft.com/office/drawing/2014/main" id="{21BA6EED-6CA8-4BF1-A8C6-936815B8719D}"/>
              </a:ext>
            </a:extLst>
          </p:cNvPr>
          <p:cNvSpPr>
            <a:spLocks noGrp="1"/>
          </p:cNvSpPr>
          <p:nvPr>
            <p:ph idx="1"/>
          </p:nvPr>
        </p:nvSpPr>
        <p:spPr>
          <a:xfrm>
            <a:off x="2514600" y="1860642"/>
            <a:ext cx="7162800" cy="4964641"/>
          </a:xfrm>
        </p:spPr>
        <p:txBody>
          <a:bodyPr>
            <a:noAutofit/>
          </a:bodyPr>
          <a:lstStyle/>
          <a:p>
            <a:r>
              <a:rPr lang="en-GB" dirty="0"/>
              <a:t>Shang dynasty started in </a:t>
            </a:r>
            <a:r>
              <a:rPr lang="en-GB" b="1" dirty="0"/>
              <a:t>1600</a:t>
            </a:r>
            <a:r>
              <a:rPr lang="en-GB" dirty="0"/>
              <a:t> and ended in </a:t>
            </a:r>
            <a:r>
              <a:rPr lang="en-GB" b="1" dirty="0"/>
              <a:t>1000 BC</a:t>
            </a:r>
            <a:r>
              <a:rPr lang="en-GB" dirty="0"/>
              <a:t>.</a:t>
            </a:r>
          </a:p>
          <a:p>
            <a:r>
              <a:rPr lang="en-GB" dirty="0"/>
              <a:t>Part of China was ruled by the Shang dynasty.</a:t>
            </a:r>
          </a:p>
          <a:p>
            <a:r>
              <a:rPr lang="en-GB" dirty="0"/>
              <a:t>Ultimately, the Shang Dynasty was overthrown in 1046 BCE by the </a:t>
            </a:r>
            <a:r>
              <a:rPr lang="en-GB" b="1" dirty="0"/>
              <a:t>Zhou</a:t>
            </a:r>
            <a:r>
              <a:rPr lang="en-GB" dirty="0"/>
              <a:t> a subject people –a people who lived under imperial rule-living ,in the western part of the kingdom.</a:t>
            </a:r>
          </a:p>
          <a:p>
            <a:r>
              <a:rPr lang="en-GB" dirty="0"/>
              <a:t>Britain was being attacked by the </a:t>
            </a:r>
            <a:r>
              <a:rPr lang="en-GB" b="1" dirty="0"/>
              <a:t>Normans!</a:t>
            </a:r>
          </a:p>
          <a:p>
            <a:r>
              <a:rPr lang="en-GB" b="1" dirty="0"/>
              <a:t>King Charles the 1st </a:t>
            </a:r>
            <a:r>
              <a:rPr lang="en-GB" dirty="0"/>
              <a:t>was in charge of Britain at the time</a:t>
            </a:r>
            <a:r>
              <a:rPr lang="en-GB" sz="3200" dirty="0"/>
              <a:t>.</a:t>
            </a:r>
          </a:p>
        </p:txBody>
      </p:sp>
    </p:spTree>
    <p:extLst>
      <p:ext uri="{BB962C8B-B14F-4D97-AF65-F5344CB8AC3E}">
        <p14:creationId xmlns:p14="http://schemas.microsoft.com/office/powerpoint/2010/main" val="37524674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138426-CCB3-438D-B503-B7E5932F7F4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1"/>
            <a:ext cx="12192000" cy="6858001"/>
          </a:xfrm>
          <a:prstGeom prst="rect">
            <a:avLst/>
          </a:prstGeom>
        </p:spPr>
      </p:pic>
      <p:sp>
        <p:nvSpPr>
          <p:cNvPr id="8" name="TextBox 7">
            <a:extLst>
              <a:ext uri="{FF2B5EF4-FFF2-40B4-BE49-F238E27FC236}">
                <a16:creationId xmlns:a16="http://schemas.microsoft.com/office/drawing/2014/main" id="{D0A75B81-20CB-4AC8-AD16-4BE2413E1F33}"/>
              </a:ext>
            </a:extLst>
          </p:cNvPr>
          <p:cNvSpPr txBox="1"/>
          <p:nvPr/>
        </p:nvSpPr>
        <p:spPr>
          <a:xfrm>
            <a:off x="0" y="6858000"/>
            <a:ext cx="12192000" cy="230832"/>
          </a:xfrm>
          <a:prstGeom prst="rect">
            <a:avLst/>
          </a:prstGeom>
          <a:noFill/>
        </p:spPr>
        <p:txBody>
          <a:bodyPr wrap="square" rtlCol="0">
            <a:spAutoFit/>
          </a:bodyPr>
          <a:lstStyle/>
          <a:p>
            <a:r>
              <a:rPr lang="en-GB" sz="900">
                <a:hlinkClick r:id="rId4" tooltip="https://www.wisc-online.com/asset-repository/viewasset?id=934"/>
              </a:rPr>
              <a:t>This Photo</a:t>
            </a:r>
            <a:r>
              <a:rPr lang="en-GB" sz="900"/>
              <a:t> by Unknown Author is licensed under </a:t>
            </a:r>
            <a:r>
              <a:rPr lang="en-GB" sz="900">
                <a:hlinkClick r:id="rId5" tooltip="https://creativecommons.org/licenses/by-nc/3.0/"/>
              </a:rPr>
              <a:t>CC BY-NC</a:t>
            </a:r>
            <a:endParaRPr lang="en-GB" sz="900"/>
          </a:p>
        </p:txBody>
      </p:sp>
      <p:sp>
        <p:nvSpPr>
          <p:cNvPr id="2" name="Title 1">
            <a:extLst>
              <a:ext uri="{FF2B5EF4-FFF2-40B4-BE49-F238E27FC236}">
                <a16:creationId xmlns:a16="http://schemas.microsoft.com/office/drawing/2014/main" id="{C2D792C7-0434-4991-AC73-7845EEA0E004}"/>
              </a:ext>
            </a:extLst>
          </p:cNvPr>
          <p:cNvSpPr>
            <a:spLocks noGrp="1"/>
          </p:cNvSpPr>
          <p:nvPr>
            <p:ph type="ctrTitle"/>
          </p:nvPr>
        </p:nvSpPr>
        <p:spPr>
          <a:xfrm>
            <a:off x="691978" y="195209"/>
            <a:ext cx="10849233" cy="986319"/>
          </a:xfrm>
        </p:spPr>
        <p:txBody>
          <a:bodyPr>
            <a:normAutofit/>
          </a:bodyPr>
          <a:lstStyle/>
          <a:p>
            <a:r>
              <a:rPr lang="en-GB" dirty="0">
                <a:latin typeface="Algerian" panose="04020705040A02060702" pitchFamily="82" charset="0"/>
              </a:rPr>
              <a:t>What Skills Did They Have?</a:t>
            </a:r>
          </a:p>
        </p:txBody>
      </p:sp>
      <p:sp>
        <p:nvSpPr>
          <p:cNvPr id="3" name="Subtitle 2">
            <a:extLst>
              <a:ext uri="{FF2B5EF4-FFF2-40B4-BE49-F238E27FC236}">
                <a16:creationId xmlns:a16="http://schemas.microsoft.com/office/drawing/2014/main" id="{EF78E920-A0F3-4E14-884A-5C5B038C2CBD}"/>
              </a:ext>
            </a:extLst>
          </p:cNvPr>
          <p:cNvSpPr>
            <a:spLocks noGrp="1"/>
          </p:cNvSpPr>
          <p:nvPr>
            <p:ph type="subTitle" idx="1"/>
          </p:nvPr>
        </p:nvSpPr>
        <p:spPr>
          <a:xfrm>
            <a:off x="270934" y="1181527"/>
            <a:ext cx="6722534" cy="5481264"/>
          </a:xfrm>
        </p:spPr>
        <p:txBody>
          <a:bodyPr>
            <a:noAutofit/>
          </a:bodyPr>
          <a:lstStyle/>
          <a:p>
            <a:r>
              <a:rPr lang="en-GB" sz="2800" dirty="0"/>
              <a:t>Shang Dynasty </a:t>
            </a:r>
            <a:r>
              <a:rPr lang="en-GB" sz="2800" b="1" dirty="0"/>
              <a:t>craftspeople</a:t>
            </a:r>
            <a:r>
              <a:rPr lang="en-GB" sz="2800" dirty="0"/>
              <a:t> mastered Bronze, an alloy of</a:t>
            </a:r>
            <a:r>
              <a:rPr lang="en-GB" sz="2800" b="1" dirty="0"/>
              <a:t> copper </a:t>
            </a:r>
            <a:r>
              <a:rPr lang="en-GB" sz="2800" dirty="0"/>
              <a:t>and </a:t>
            </a:r>
            <a:r>
              <a:rPr lang="en-GB" sz="2800" b="1" dirty="0"/>
              <a:t>tin.</a:t>
            </a:r>
            <a:endParaRPr lang="en-GB" sz="3600" b="1" dirty="0"/>
          </a:p>
          <a:p>
            <a:r>
              <a:rPr lang="en-GB" sz="2800" dirty="0"/>
              <a:t> There were several large settlements including</a:t>
            </a:r>
            <a:r>
              <a:rPr lang="en-GB" sz="2800" b="1" dirty="0"/>
              <a:t> Zhengzhou </a:t>
            </a:r>
            <a:r>
              <a:rPr lang="en-GB" sz="2800" dirty="0"/>
              <a:t>and </a:t>
            </a:r>
            <a:r>
              <a:rPr lang="en-GB" sz="2800" b="1" dirty="0"/>
              <a:t>Anyang, </a:t>
            </a:r>
            <a:r>
              <a:rPr lang="en-GB" sz="2800" dirty="0"/>
              <a:t>though these are not believed to be  densely</a:t>
            </a:r>
            <a:r>
              <a:rPr lang="en-GB" sz="2800" b="1" dirty="0"/>
              <a:t> urban </a:t>
            </a:r>
            <a:r>
              <a:rPr lang="en-GB" sz="2800" dirty="0"/>
              <a:t>. Anyang became the capital around </a:t>
            </a:r>
            <a:r>
              <a:rPr lang="en-GB" sz="2800" b="1" dirty="0"/>
              <a:t>1300 BC</a:t>
            </a:r>
            <a:r>
              <a:rPr lang="en-GB" sz="2800" dirty="0"/>
              <a:t>. Under </a:t>
            </a:r>
            <a:r>
              <a:rPr lang="en-GB" sz="2800" b="1" dirty="0"/>
              <a:t>King Pan </a:t>
            </a:r>
            <a:r>
              <a:rPr lang="en-GB" sz="2800" dirty="0"/>
              <a:t>and at the time is was called </a:t>
            </a:r>
            <a:r>
              <a:rPr lang="en-GB" sz="2800" b="1" dirty="0"/>
              <a:t>Yin</a:t>
            </a:r>
            <a:r>
              <a:rPr lang="en-GB" sz="2800" dirty="0"/>
              <a:t>.</a:t>
            </a:r>
          </a:p>
          <a:p>
            <a:r>
              <a:rPr lang="en-GB" sz="2800" dirty="0"/>
              <a:t>The Shang used </a:t>
            </a:r>
            <a:r>
              <a:rPr lang="en-GB" sz="2800" b="1" dirty="0"/>
              <a:t>wheeled carts </a:t>
            </a:r>
            <a:r>
              <a:rPr lang="en-GB" sz="2800" dirty="0"/>
              <a:t>for transport in times of peace and chariots for hunting . They used</a:t>
            </a:r>
            <a:r>
              <a:rPr lang="en-GB" sz="2800" b="1" dirty="0"/>
              <a:t> canoes </a:t>
            </a:r>
            <a:r>
              <a:rPr lang="en-GB" sz="2800" dirty="0"/>
              <a:t>for local trade. </a:t>
            </a:r>
            <a:r>
              <a:rPr lang="en-GB" sz="2800" b="1" dirty="0"/>
              <a:t>Cowrie </a:t>
            </a:r>
            <a:r>
              <a:rPr lang="en-GB" sz="2800" dirty="0"/>
              <a:t>shells show they traded with coastal dwellers.</a:t>
            </a:r>
          </a:p>
        </p:txBody>
      </p:sp>
      <p:pic>
        <p:nvPicPr>
          <p:cNvPr id="10" name="Picture 9">
            <a:extLst>
              <a:ext uri="{FF2B5EF4-FFF2-40B4-BE49-F238E27FC236}">
                <a16:creationId xmlns:a16="http://schemas.microsoft.com/office/drawing/2014/main" id="{A3072D1F-9D56-43FA-BEDB-1D98EF1C61D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993467" y="1716782"/>
            <a:ext cx="5198533" cy="3959691"/>
          </a:xfrm>
          <a:prstGeom prst="rect">
            <a:avLst/>
          </a:prstGeom>
        </p:spPr>
      </p:pic>
    </p:spTree>
    <p:extLst>
      <p:ext uri="{BB962C8B-B14F-4D97-AF65-F5344CB8AC3E}">
        <p14:creationId xmlns:p14="http://schemas.microsoft.com/office/powerpoint/2010/main" val="1977765033"/>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DBDC2B-1616-413D-83C2-2BFD09C5079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5FF9302-4D74-4435-B82F-07BAB86370C3}"/>
              </a:ext>
            </a:extLst>
          </p:cNvPr>
          <p:cNvSpPr>
            <a:spLocks noGrp="1"/>
          </p:cNvSpPr>
          <p:nvPr>
            <p:ph type="ctrTitle"/>
          </p:nvPr>
        </p:nvSpPr>
        <p:spPr>
          <a:xfrm>
            <a:off x="1523999" y="766119"/>
            <a:ext cx="9708293" cy="888020"/>
          </a:xfrm>
        </p:spPr>
        <p:txBody>
          <a:bodyPr>
            <a:normAutofit fontScale="90000"/>
          </a:bodyPr>
          <a:lstStyle/>
          <a:p>
            <a:r>
              <a:rPr lang="en-GB" dirty="0">
                <a:latin typeface="Algerian" panose="04020705040A02060702" pitchFamily="82" charset="0"/>
              </a:rPr>
              <a:t>Were They First To Do Something?</a:t>
            </a:r>
          </a:p>
        </p:txBody>
      </p:sp>
      <p:sp>
        <p:nvSpPr>
          <p:cNvPr id="3" name="Subtitle 2">
            <a:extLst>
              <a:ext uri="{FF2B5EF4-FFF2-40B4-BE49-F238E27FC236}">
                <a16:creationId xmlns:a16="http://schemas.microsoft.com/office/drawing/2014/main" id="{63CF5586-FAC0-4AC1-A91F-4069092193B2}"/>
              </a:ext>
            </a:extLst>
          </p:cNvPr>
          <p:cNvSpPr>
            <a:spLocks noGrp="1"/>
          </p:cNvSpPr>
          <p:nvPr>
            <p:ph type="subTitle" idx="1"/>
          </p:nvPr>
        </p:nvSpPr>
        <p:spPr>
          <a:xfrm>
            <a:off x="135466" y="1545527"/>
            <a:ext cx="6400800" cy="5177006"/>
          </a:xfrm>
        </p:spPr>
        <p:txBody>
          <a:bodyPr>
            <a:noAutofit/>
          </a:bodyPr>
          <a:lstStyle/>
          <a:p>
            <a:r>
              <a:rPr lang="en-GB" sz="3600" dirty="0"/>
              <a:t>The Shang dynasty made many </a:t>
            </a:r>
            <a:r>
              <a:rPr lang="en-GB" sz="3600" b="1" dirty="0"/>
              <a:t> contributions</a:t>
            </a:r>
            <a:r>
              <a:rPr lang="en-GB" sz="3600" dirty="0"/>
              <a:t> to Chinese civilization, but four in particular define the dynasty: the </a:t>
            </a:r>
            <a:r>
              <a:rPr lang="en-GB" sz="3600" b="1" dirty="0"/>
              <a:t>invention</a:t>
            </a:r>
            <a:r>
              <a:rPr lang="en-GB" sz="3600" dirty="0"/>
              <a:t> of writing; the development of a stratified </a:t>
            </a:r>
            <a:r>
              <a:rPr lang="en-GB" sz="3600" b="1" dirty="0"/>
              <a:t>government</a:t>
            </a:r>
            <a:r>
              <a:rPr lang="en-GB" sz="3600" dirty="0"/>
              <a:t>; the advancement of </a:t>
            </a:r>
            <a:r>
              <a:rPr lang="en-GB" sz="3600" b="1" dirty="0"/>
              <a:t>bronze technology</a:t>
            </a:r>
            <a:r>
              <a:rPr lang="en-GB" sz="3600" dirty="0"/>
              <a:t>.</a:t>
            </a:r>
          </a:p>
        </p:txBody>
      </p:sp>
      <p:pic>
        <p:nvPicPr>
          <p:cNvPr id="9" name="Picture 8">
            <a:extLst>
              <a:ext uri="{FF2B5EF4-FFF2-40B4-BE49-F238E27FC236}">
                <a16:creationId xmlns:a16="http://schemas.microsoft.com/office/drawing/2014/main" id="{959DA1BF-9581-4AE5-A9F1-0B293820247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569200" y="1890363"/>
            <a:ext cx="4064000" cy="4487333"/>
          </a:xfrm>
          <a:prstGeom prst="rect">
            <a:avLst/>
          </a:prstGeom>
        </p:spPr>
      </p:pic>
    </p:spTree>
    <p:extLst>
      <p:ext uri="{BB962C8B-B14F-4D97-AF65-F5344CB8AC3E}">
        <p14:creationId xmlns:p14="http://schemas.microsoft.com/office/powerpoint/2010/main" val="705396543"/>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21A227A-E569-407B-A9C3-CD0E5144A56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3973" y="1"/>
            <a:ext cx="12192000" cy="6857999"/>
          </a:xfrm>
          <a:prstGeom prst="rect">
            <a:avLst/>
          </a:prstGeom>
        </p:spPr>
      </p:pic>
      <p:sp>
        <p:nvSpPr>
          <p:cNvPr id="2" name="Title 1">
            <a:extLst>
              <a:ext uri="{FF2B5EF4-FFF2-40B4-BE49-F238E27FC236}">
                <a16:creationId xmlns:a16="http://schemas.microsoft.com/office/drawing/2014/main" id="{C57661DE-B025-41CB-A2AC-78F677D9F255}"/>
              </a:ext>
            </a:extLst>
          </p:cNvPr>
          <p:cNvSpPr>
            <a:spLocks noGrp="1"/>
          </p:cNvSpPr>
          <p:nvPr>
            <p:ph type="ctrTitle"/>
          </p:nvPr>
        </p:nvSpPr>
        <p:spPr>
          <a:xfrm>
            <a:off x="1547973" y="0"/>
            <a:ext cx="9144000" cy="1913468"/>
          </a:xfrm>
        </p:spPr>
        <p:txBody>
          <a:bodyPr/>
          <a:lstStyle/>
          <a:p>
            <a:r>
              <a:rPr lang="en-GB" dirty="0">
                <a:latin typeface="Algerian" panose="04020705040A02060702" pitchFamily="82" charset="0"/>
              </a:rPr>
              <a:t>The Shang dynasty significance</a:t>
            </a:r>
            <a:r>
              <a:rPr lang="en-GB" dirty="0"/>
              <a:t>!</a:t>
            </a:r>
          </a:p>
        </p:txBody>
      </p:sp>
      <p:sp>
        <p:nvSpPr>
          <p:cNvPr id="3" name="Subtitle 2">
            <a:extLst>
              <a:ext uri="{FF2B5EF4-FFF2-40B4-BE49-F238E27FC236}">
                <a16:creationId xmlns:a16="http://schemas.microsoft.com/office/drawing/2014/main" id="{10531B27-32FD-454E-9508-D537174DF217}"/>
              </a:ext>
            </a:extLst>
          </p:cNvPr>
          <p:cNvSpPr>
            <a:spLocks noGrp="1"/>
          </p:cNvSpPr>
          <p:nvPr>
            <p:ph type="subTitle" idx="1"/>
          </p:nvPr>
        </p:nvSpPr>
        <p:spPr>
          <a:xfrm>
            <a:off x="23973" y="2353734"/>
            <a:ext cx="6834027" cy="4284133"/>
          </a:xfrm>
        </p:spPr>
        <p:txBody>
          <a:bodyPr>
            <a:noAutofit/>
          </a:bodyPr>
          <a:lstStyle/>
          <a:p>
            <a:r>
              <a:rPr lang="en-GB" sz="3600" dirty="0"/>
              <a:t>The Shang Dynasty should be remembered because it is the </a:t>
            </a:r>
            <a:r>
              <a:rPr lang="en-GB" sz="3600" b="1" dirty="0"/>
              <a:t>earliest ruling dynasty </a:t>
            </a:r>
            <a:r>
              <a:rPr lang="en-GB" sz="3600" dirty="0"/>
              <a:t>of China to be established in recorded history, though other dynasties predated it. The Shang ruled from 1600 to 1046 B.C.  They were known for their advances in </a:t>
            </a:r>
            <a:r>
              <a:rPr lang="en-GB" sz="3600" b="1" dirty="0"/>
              <a:t>math, astronomy, artwork </a:t>
            </a:r>
            <a:r>
              <a:rPr lang="en-GB" sz="3600" dirty="0"/>
              <a:t>and </a:t>
            </a:r>
            <a:r>
              <a:rPr lang="en-GB" sz="3600" b="1" dirty="0"/>
              <a:t>military technology.</a:t>
            </a:r>
            <a:br>
              <a:rPr lang="en-GB" sz="3600" dirty="0"/>
            </a:br>
            <a:endParaRPr lang="en-GB" sz="3600" dirty="0"/>
          </a:p>
        </p:txBody>
      </p:sp>
      <p:pic>
        <p:nvPicPr>
          <p:cNvPr id="14" name="Picture 13">
            <a:extLst>
              <a:ext uri="{FF2B5EF4-FFF2-40B4-BE49-F238E27FC236}">
                <a16:creationId xmlns:a16="http://schemas.microsoft.com/office/drawing/2014/main" id="{3C774C22-7777-436D-A29A-5F99B02C99D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858000" y="1913468"/>
            <a:ext cx="5181600" cy="4944533"/>
          </a:xfrm>
          <a:prstGeom prst="rect">
            <a:avLst/>
          </a:prstGeom>
        </p:spPr>
      </p:pic>
      <p:sp>
        <p:nvSpPr>
          <p:cNvPr id="15" name="TextBox 14">
            <a:extLst>
              <a:ext uri="{FF2B5EF4-FFF2-40B4-BE49-F238E27FC236}">
                <a16:creationId xmlns:a16="http://schemas.microsoft.com/office/drawing/2014/main" id="{317AEBFF-F164-4885-B13E-1C3C5703E2C1}"/>
              </a:ext>
            </a:extLst>
          </p:cNvPr>
          <p:cNvSpPr txBox="1"/>
          <p:nvPr/>
        </p:nvSpPr>
        <p:spPr>
          <a:xfrm>
            <a:off x="6858000" y="9296401"/>
            <a:ext cx="5181600" cy="230832"/>
          </a:xfrm>
          <a:prstGeom prst="rect">
            <a:avLst/>
          </a:prstGeom>
          <a:noFill/>
        </p:spPr>
        <p:txBody>
          <a:bodyPr wrap="square" rtlCol="0">
            <a:spAutoFit/>
          </a:bodyPr>
          <a:lstStyle/>
          <a:p>
            <a:r>
              <a:rPr lang="en-GB" sz="900">
                <a:hlinkClick r:id="rId6" tooltip="https://courses.lumenlearning.com/boundless-arthistory/chapter/the-ming-dynasty/"/>
              </a:rPr>
              <a:t>This Photo</a:t>
            </a:r>
            <a:r>
              <a:rPr lang="en-GB" sz="900"/>
              <a:t> by Unknown Author is licensed under </a:t>
            </a:r>
            <a:r>
              <a:rPr lang="en-GB" sz="900">
                <a:hlinkClick r:id="rId7" tooltip="https://creativecommons.org/licenses/by-sa/3.0/"/>
              </a:rPr>
              <a:t>CC BY-SA</a:t>
            </a:r>
            <a:endParaRPr lang="en-GB" sz="900"/>
          </a:p>
        </p:txBody>
      </p:sp>
    </p:spTree>
    <p:extLst>
      <p:ext uri="{BB962C8B-B14F-4D97-AF65-F5344CB8AC3E}">
        <p14:creationId xmlns:p14="http://schemas.microsoft.com/office/powerpoint/2010/main" val="1542477514"/>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88C984B-090E-4DB0-B992-6E9F3C3047B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44136" y="0"/>
            <a:ext cx="10303727" cy="6858000"/>
          </a:xfrm>
          <a:prstGeom prst="rect">
            <a:avLst/>
          </a:prstGeom>
        </p:spPr>
      </p:pic>
      <p:sp>
        <p:nvSpPr>
          <p:cNvPr id="2" name="Title 1">
            <a:extLst>
              <a:ext uri="{FF2B5EF4-FFF2-40B4-BE49-F238E27FC236}">
                <a16:creationId xmlns:a16="http://schemas.microsoft.com/office/drawing/2014/main" id="{D95A9224-A018-44E5-A5F5-B4A8DCBBE1FC}"/>
              </a:ext>
            </a:extLst>
          </p:cNvPr>
          <p:cNvSpPr>
            <a:spLocks noGrp="1"/>
          </p:cNvSpPr>
          <p:nvPr>
            <p:ph type="title"/>
          </p:nvPr>
        </p:nvSpPr>
        <p:spPr>
          <a:xfrm>
            <a:off x="2810933" y="365125"/>
            <a:ext cx="7298268" cy="1325563"/>
          </a:xfrm>
        </p:spPr>
        <p:txBody>
          <a:bodyPr>
            <a:noAutofit/>
          </a:bodyPr>
          <a:lstStyle/>
          <a:p>
            <a:r>
              <a:rPr lang="en-GB" sz="13000" dirty="0">
                <a:solidFill>
                  <a:schemeClr val="bg1"/>
                </a:solidFill>
                <a:latin typeface="Algerian" panose="04020705040A02060702" pitchFamily="82" charset="0"/>
              </a:rPr>
              <a:t>The end</a:t>
            </a:r>
          </a:p>
        </p:txBody>
      </p:sp>
      <p:sp>
        <p:nvSpPr>
          <p:cNvPr id="4" name="TextBox 3">
            <a:extLst>
              <a:ext uri="{FF2B5EF4-FFF2-40B4-BE49-F238E27FC236}">
                <a16:creationId xmlns:a16="http://schemas.microsoft.com/office/drawing/2014/main" id="{AF223CD8-C3F8-4EE5-8344-ED055696B21A}"/>
              </a:ext>
            </a:extLst>
          </p:cNvPr>
          <p:cNvSpPr txBox="1"/>
          <p:nvPr/>
        </p:nvSpPr>
        <p:spPr>
          <a:xfrm>
            <a:off x="1587603" y="5288340"/>
            <a:ext cx="10604397" cy="1569660"/>
          </a:xfrm>
          <a:prstGeom prst="rect">
            <a:avLst/>
          </a:prstGeom>
          <a:noFill/>
        </p:spPr>
        <p:txBody>
          <a:bodyPr wrap="square" rtlCol="0">
            <a:spAutoFit/>
          </a:bodyPr>
          <a:lstStyle/>
          <a:p>
            <a:r>
              <a:rPr lang="en-GB" sz="4800" dirty="0">
                <a:solidFill>
                  <a:schemeClr val="bg1"/>
                </a:solidFill>
                <a:latin typeface="Algerian" panose="04020705040A02060702" pitchFamily="82" charset="0"/>
              </a:rPr>
              <a:t>Thank you for listen to our presentation</a:t>
            </a:r>
            <a:r>
              <a:rPr lang="en-GB" sz="4800" dirty="0">
                <a:solidFill>
                  <a:schemeClr val="bg1"/>
                </a:solidFill>
                <a:latin typeface="Algerian" panose="04020705040A02060702" pitchFamily="82" charset="0"/>
                <a:sym typeface="Wingdings" panose="05000000000000000000" pitchFamily="2" charset="2"/>
              </a:rPr>
              <a:t></a:t>
            </a:r>
            <a:r>
              <a:rPr lang="en-GB" sz="4800" dirty="0">
                <a:latin typeface="Algerian" panose="04020705040A02060702" pitchFamily="82" charset="0"/>
              </a:rPr>
              <a:t> </a:t>
            </a:r>
          </a:p>
        </p:txBody>
      </p:sp>
    </p:spTree>
    <p:extLst>
      <p:ext uri="{BB962C8B-B14F-4D97-AF65-F5344CB8AC3E}">
        <p14:creationId xmlns:p14="http://schemas.microsoft.com/office/powerpoint/2010/main" val="412019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230</TotalTime>
  <Words>837</Words>
  <Application>Microsoft Office PowerPoint</Application>
  <PresentationFormat>Widescreen</PresentationFormat>
  <Paragraphs>55</Paragraphs>
  <Slides>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Algerian</vt:lpstr>
      <vt:lpstr>Arial</vt:lpstr>
      <vt:lpstr>Calibri</vt:lpstr>
      <vt:lpstr>Calibri Light</vt:lpstr>
      <vt:lpstr>Forte</vt:lpstr>
      <vt:lpstr>Matura MT Script Capitals</vt:lpstr>
      <vt:lpstr>Office Theme</vt:lpstr>
      <vt:lpstr>Shang Emperors</vt:lpstr>
      <vt:lpstr>Where in the world?</vt:lpstr>
      <vt:lpstr> When Did It Start?</vt:lpstr>
      <vt:lpstr>What Skills Did They Have?</vt:lpstr>
      <vt:lpstr>Were They First To Do Something?</vt:lpstr>
      <vt:lpstr>The Shang dynasty significance!</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dc:title>
  <dc:creator>Year Six</dc:creator>
  <cp:lastModifiedBy>Year Six</cp:lastModifiedBy>
  <cp:revision>33</cp:revision>
  <dcterms:created xsi:type="dcterms:W3CDTF">2024-01-17T14:40:38Z</dcterms:created>
  <dcterms:modified xsi:type="dcterms:W3CDTF">2024-01-24T15:02:20Z</dcterms:modified>
</cp:coreProperties>
</file>