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56"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9260"/>
    <a:srgbClr val="F8A010"/>
    <a:srgbClr val="F17417"/>
    <a:srgbClr val="7FF315"/>
    <a:srgbClr val="E4E424"/>
    <a:srgbClr val="0D0DE1"/>
    <a:srgbClr val="FD0B95"/>
    <a:srgbClr val="FF1515"/>
    <a:srgbClr val="10DEB7"/>
    <a:srgbClr val="EE16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85" autoAdjust="0"/>
    <p:restoredTop sz="93792" autoAdjust="0"/>
  </p:normalViewPr>
  <p:slideViewPr>
    <p:cSldViewPr snapToGrid="0">
      <p:cViewPr>
        <p:scale>
          <a:sx n="50" d="100"/>
          <a:sy n="50" d="100"/>
        </p:scale>
        <p:origin x="492" y="312"/>
      </p:cViewPr>
      <p:guideLst/>
    </p:cSldViewPr>
  </p:slideViewPr>
  <p:outlineViewPr>
    <p:cViewPr>
      <p:scale>
        <a:sx n="33" d="100"/>
        <a:sy n="33" d="100"/>
      </p:scale>
      <p:origin x="0" y="-157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F1EB9-A541-43B2-8350-8A43FAE142A7}"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959A5-7A6F-43C0-A569-81E6C2CFABE2}" type="slidenum">
              <a:rPr lang="en-GB" smtClean="0"/>
              <a:t>‹#›</a:t>
            </a:fld>
            <a:endParaRPr lang="en-GB"/>
          </a:p>
        </p:txBody>
      </p:sp>
    </p:spTree>
    <p:extLst>
      <p:ext uri="{BB962C8B-B14F-4D97-AF65-F5344CB8AC3E}">
        <p14:creationId xmlns:p14="http://schemas.microsoft.com/office/powerpoint/2010/main" val="52055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and names</a:t>
            </a:r>
          </a:p>
        </p:txBody>
      </p:sp>
      <p:sp>
        <p:nvSpPr>
          <p:cNvPr id="4" name="Slide Number Placeholder 3"/>
          <p:cNvSpPr>
            <a:spLocks noGrp="1"/>
          </p:cNvSpPr>
          <p:nvPr>
            <p:ph type="sldNum" sz="quarter" idx="5"/>
          </p:nvPr>
        </p:nvSpPr>
        <p:spPr/>
        <p:txBody>
          <a:bodyPr/>
          <a:lstStyle/>
          <a:p>
            <a:fld id="{AE5959A5-7A6F-43C0-A569-81E6C2CFABE2}" type="slidenum">
              <a:rPr lang="en-GB" smtClean="0"/>
              <a:t>2</a:t>
            </a:fld>
            <a:endParaRPr lang="en-GB"/>
          </a:p>
        </p:txBody>
      </p:sp>
    </p:spTree>
    <p:extLst>
      <p:ext uri="{BB962C8B-B14F-4D97-AF65-F5344CB8AC3E}">
        <p14:creationId xmlns:p14="http://schemas.microsoft.com/office/powerpoint/2010/main" val="127446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Shang Dynasty was in China next to the River Yangzi and the Yellow River or, in China known as the Huang He. </a:t>
            </a:r>
          </a:p>
          <a:p>
            <a:pPr marL="0" indent="0">
              <a:buNone/>
            </a:pPr>
            <a:r>
              <a:rPr lang="en-GB" dirty="0"/>
              <a:t> </a:t>
            </a:r>
          </a:p>
          <a:p>
            <a:pPr marL="0" indent="0">
              <a:buNone/>
            </a:pPr>
            <a:r>
              <a:rPr lang="en-GB" dirty="0"/>
              <a:t>The land around them was covered with many mountains making it easier to defend and helping the civilization thrive. </a:t>
            </a:r>
          </a:p>
        </p:txBody>
      </p:sp>
      <p:sp>
        <p:nvSpPr>
          <p:cNvPr id="4" name="Slide Number Placeholder 3"/>
          <p:cNvSpPr>
            <a:spLocks noGrp="1"/>
          </p:cNvSpPr>
          <p:nvPr>
            <p:ph type="sldNum" sz="quarter" idx="5"/>
          </p:nvPr>
        </p:nvSpPr>
        <p:spPr/>
        <p:txBody>
          <a:bodyPr/>
          <a:lstStyle/>
          <a:p>
            <a:fld id="{AE5959A5-7A6F-43C0-A569-81E6C2CFABE2}" type="slidenum">
              <a:rPr lang="en-GB" smtClean="0"/>
              <a:t>3</a:t>
            </a:fld>
            <a:endParaRPr lang="en-GB"/>
          </a:p>
        </p:txBody>
      </p:sp>
    </p:spTree>
    <p:extLst>
      <p:ext uri="{BB962C8B-B14F-4D97-AF65-F5344CB8AC3E}">
        <p14:creationId xmlns:p14="http://schemas.microsoft.com/office/powerpoint/2010/main" val="72372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Shang Dynasty started in 1046 BCE (BC)</a:t>
            </a:r>
          </a:p>
          <a:p>
            <a:pPr marL="0" indent="0">
              <a:buNone/>
            </a:pPr>
            <a:r>
              <a:rPr lang="en-GB" dirty="0"/>
              <a:t>and ended in 1600 BCE (BC).</a:t>
            </a:r>
          </a:p>
          <a:p>
            <a:pPr marL="0" indent="0">
              <a:buNone/>
            </a:pPr>
            <a:endParaRPr lang="en-GB" dirty="0"/>
          </a:p>
          <a:p>
            <a:pPr marL="0" indent="0">
              <a:buNone/>
            </a:pPr>
            <a:r>
              <a:rPr lang="en-GB" dirty="0"/>
              <a:t>During this time they had over 30 emperors. </a:t>
            </a:r>
          </a:p>
          <a:p>
            <a:pPr marL="0" indent="0">
              <a:buNone/>
            </a:pPr>
            <a:r>
              <a:rPr lang="en-GB" dirty="0"/>
              <a:t>The last emperor they had was Di Xin and after he was overthrown the Shang Dynasty came to an end. </a:t>
            </a:r>
          </a:p>
          <a:p>
            <a:pPr marL="0" indent="0">
              <a:buNone/>
            </a:pPr>
            <a:endParaRPr lang="en-GB" dirty="0"/>
          </a:p>
          <a:p>
            <a:pPr marL="0" indent="0">
              <a:buNone/>
            </a:pPr>
            <a:r>
              <a:rPr lang="en-GB" dirty="0"/>
              <a:t>The Shang Dynasty were the first dynasty of China.</a:t>
            </a:r>
          </a:p>
        </p:txBody>
      </p:sp>
      <p:sp>
        <p:nvSpPr>
          <p:cNvPr id="4" name="Slide Number Placeholder 3"/>
          <p:cNvSpPr>
            <a:spLocks noGrp="1"/>
          </p:cNvSpPr>
          <p:nvPr>
            <p:ph type="sldNum" sz="quarter" idx="5"/>
          </p:nvPr>
        </p:nvSpPr>
        <p:spPr/>
        <p:txBody>
          <a:bodyPr/>
          <a:lstStyle/>
          <a:p>
            <a:fld id="{AE5959A5-7A6F-43C0-A569-81E6C2CFABE2}" type="slidenum">
              <a:rPr lang="en-GB" smtClean="0"/>
              <a:t>4</a:t>
            </a:fld>
            <a:endParaRPr lang="en-GB"/>
          </a:p>
        </p:txBody>
      </p:sp>
    </p:spTree>
    <p:extLst>
      <p:ext uri="{BB962C8B-B14F-4D97-AF65-F5344CB8AC3E}">
        <p14:creationId xmlns:p14="http://schemas.microsoft.com/office/powerpoint/2010/main" val="178367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Shang Dynasty used a lot of bronze to create weapons armour and tools.</a:t>
            </a:r>
          </a:p>
          <a:p>
            <a:pPr marL="0" indent="0">
              <a:buNone/>
            </a:pPr>
            <a:r>
              <a:rPr lang="en-GB" dirty="0"/>
              <a:t>They are also famous for crafting many items of jewellery and artifacts using Jude.</a:t>
            </a:r>
          </a:p>
          <a:p>
            <a:pPr marL="0" indent="0">
              <a:buNone/>
            </a:pPr>
            <a:r>
              <a:rPr lang="en-GB" dirty="0"/>
              <a:t>Some of these are still around today but because of their rarity they go for millions, so you better start saving up.</a:t>
            </a:r>
          </a:p>
          <a:p>
            <a:pPr marL="0" indent="0">
              <a:buNone/>
            </a:pPr>
            <a:endParaRPr lang="en-GB" dirty="0"/>
          </a:p>
          <a:p>
            <a:pPr marL="0" indent="0">
              <a:buNone/>
            </a:pPr>
            <a:r>
              <a:rPr lang="en-GB" dirty="0"/>
              <a:t>All of their houses were made out of wood, a bit plain and boring although they were very functional.</a:t>
            </a:r>
          </a:p>
          <a:p>
            <a:endParaRPr lang="en-GB" dirty="0"/>
          </a:p>
        </p:txBody>
      </p:sp>
      <p:sp>
        <p:nvSpPr>
          <p:cNvPr id="4" name="Slide Number Placeholder 3"/>
          <p:cNvSpPr>
            <a:spLocks noGrp="1"/>
          </p:cNvSpPr>
          <p:nvPr>
            <p:ph type="sldNum" sz="quarter" idx="5"/>
          </p:nvPr>
        </p:nvSpPr>
        <p:spPr/>
        <p:txBody>
          <a:bodyPr/>
          <a:lstStyle/>
          <a:p>
            <a:fld id="{AE5959A5-7A6F-43C0-A569-81E6C2CFABE2}" type="slidenum">
              <a:rPr lang="en-GB" smtClean="0"/>
              <a:t>5</a:t>
            </a:fld>
            <a:endParaRPr lang="en-GB"/>
          </a:p>
        </p:txBody>
      </p:sp>
    </p:spTree>
    <p:extLst>
      <p:ext uri="{BB962C8B-B14F-4D97-AF65-F5344CB8AC3E}">
        <p14:creationId xmlns:p14="http://schemas.microsoft.com/office/powerpoint/2010/main" val="400587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cs typeface="Arial" panose="020B0604020202020204" pitchFamily="34" charset="0"/>
              </a:rPr>
              <a:t>The Shang Dynasty are famous for many things such as: Making things out of jade; </a:t>
            </a:r>
            <a:r>
              <a:rPr lang="en-GB" b="0" i="0" dirty="0">
                <a:effectLst/>
                <a:cs typeface="Arial" panose="020B0604020202020204" pitchFamily="34" charset="0"/>
              </a:rPr>
              <a:t>the development of an arranged government; </a:t>
            </a:r>
            <a:r>
              <a:rPr lang="en-GB" b="0" i="0" dirty="0">
                <a:solidFill>
                  <a:srgbClr val="181818"/>
                </a:solidFill>
                <a:effectLst/>
              </a:rPr>
              <a:t>developed knowledge of maths;</a:t>
            </a:r>
            <a:r>
              <a:rPr lang="en-GB" b="0" i="0" dirty="0">
                <a:effectLst/>
                <a:cs typeface="Arial" panose="020B0604020202020204" pitchFamily="34" charset="0"/>
              </a:rPr>
              <a:t> and the use of the chariot and bronze weapons in war.</a:t>
            </a:r>
          </a:p>
          <a:p>
            <a:pPr marL="0" indent="0">
              <a:buNone/>
            </a:pPr>
            <a:endParaRPr lang="en-GB" dirty="0">
              <a:cs typeface="Arial" panose="020B0604020202020204" pitchFamily="34" charset="0"/>
            </a:endParaRPr>
          </a:p>
          <a:p>
            <a:pPr marL="0" indent="0">
              <a:buNone/>
            </a:pPr>
            <a:r>
              <a:rPr lang="en-GB" dirty="0">
                <a:cs typeface="Arial" panose="020B0604020202020204" pitchFamily="34" charset="0"/>
              </a:rPr>
              <a:t>Their greatest achievement was creating writing, although we expect that their writing would have been a bit different than ours. </a:t>
            </a:r>
          </a:p>
          <a:p>
            <a:pPr marL="0" indent="0">
              <a:buNone/>
            </a:pPr>
            <a:r>
              <a:rPr lang="en-GB" dirty="0"/>
              <a:t> </a:t>
            </a:r>
          </a:p>
        </p:txBody>
      </p:sp>
      <p:sp>
        <p:nvSpPr>
          <p:cNvPr id="4" name="Slide Number Placeholder 3"/>
          <p:cNvSpPr>
            <a:spLocks noGrp="1"/>
          </p:cNvSpPr>
          <p:nvPr>
            <p:ph type="sldNum" sz="quarter" idx="5"/>
          </p:nvPr>
        </p:nvSpPr>
        <p:spPr/>
        <p:txBody>
          <a:bodyPr/>
          <a:lstStyle/>
          <a:p>
            <a:fld id="{AE5959A5-7A6F-43C0-A569-81E6C2CFABE2}" type="slidenum">
              <a:rPr lang="en-GB" smtClean="0"/>
              <a:t>6</a:t>
            </a:fld>
            <a:endParaRPr lang="en-GB"/>
          </a:p>
        </p:txBody>
      </p:sp>
    </p:spTree>
    <p:extLst>
      <p:ext uri="{BB962C8B-B14F-4D97-AF65-F5344CB8AC3E}">
        <p14:creationId xmlns:p14="http://schemas.microsoft.com/office/powerpoint/2010/main" val="392229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solidFill>
                  <a:srgbClr val="040C28"/>
                </a:solidFill>
                <a:latin typeface="Google Sans"/>
              </a:rPr>
              <a:t>Zhengzhou and Anyang were two of the biggest cities in the Shang Dynasty.</a:t>
            </a:r>
          </a:p>
          <a:p>
            <a:pPr marL="0" indent="0">
              <a:buFont typeface="Arial" panose="020B0604020202020204" pitchFamily="34" charset="0"/>
              <a:buNone/>
            </a:pPr>
            <a:r>
              <a:rPr lang="en-GB" dirty="0">
                <a:solidFill>
                  <a:srgbClr val="202124"/>
                </a:solidFill>
                <a:latin typeface="Google Sans"/>
              </a:rPr>
              <a:t>Fu Hao</a:t>
            </a:r>
            <a:r>
              <a:rPr lang="en-GB" dirty="0">
                <a:solidFill>
                  <a:srgbClr val="040C28"/>
                </a:solidFill>
                <a:latin typeface="Google Sans"/>
              </a:rPr>
              <a:t> or Lady Fu was one of Wu Ding’s 64 wives but she became the second most powerful, she lead an army of 10,000 men and she won many battles. In 1250 BC she was buried in Anyang and her grave features 16 human sacrifices, including children; valuable objects and weapons made from bronze and jade. </a:t>
            </a:r>
          </a:p>
          <a:p>
            <a:pPr marL="0" indent="0">
              <a:buFont typeface="Arial" panose="020B0604020202020204" pitchFamily="34" charset="0"/>
              <a:buNone/>
            </a:pPr>
            <a:endParaRPr lang="en-GB" dirty="0">
              <a:solidFill>
                <a:srgbClr val="040C28"/>
              </a:solidFill>
              <a:latin typeface="Google Sans"/>
            </a:endParaRPr>
          </a:p>
        </p:txBody>
      </p:sp>
      <p:sp>
        <p:nvSpPr>
          <p:cNvPr id="4" name="Slide Number Placeholder 3"/>
          <p:cNvSpPr>
            <a:spLocks noGrp="1"/>
          </p:cNvSpPr>
          <p:nvPr>
            <p:ph type="sldNum" sz="quarter" idx="5"/>
          </p:nvPr>
        </p:nvSpPr>
        <p:spPr/>
        <p:txBody>
          <a:bodyPr/>
          <a:lstStyle/>
          <a:p>
            <a:fld id="{AE5959A5-7A6F-43C0-A569-81E6C2CFABE2}" type="slidenum">
              <a:rPr lang="en-GB" smtClean="0"/>
              <a:t>7</a:t>
            </a:fld>
            <a:endParaRPr lang="en-GB"/>
          </a:p>
        </p:txBody>
      </p:sp>
    </p:spTree>
    <p:extLst>
      <p:ext uri="{BB962C8B-B14F-4D97-AF65-F5344CB8AC3E}">
        <p14:creationId xmlns:p14="http://schemas.microsoft.com/office/powerpoint/2010/main" val="1490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F2D4-988D-442D-A6AC-676A0058F9C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51F5C5F-65F9-426A-9E45-1D50554C6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EAC4F55-C990-4C97-93A4-DA2E91CC200C}"/>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5" name="Footer Placeholder 4">
            <a:extLst>
              <a:ext uri="{FF2B5EF4-FFF2-40B4-BE49-F238E27FC236}">
                <a16:creationId xmlns:a16="http://schemas.microsoft.com/office/drawing/2014/main" id="{12DD6848-909C-45CF-94F8-DC7D52515B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E1FF9-DBAB-4D2D-B1F5-B6227F063FA8}"/>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273572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793C-AED9-4413-8527-9C65502CA5C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46A84E6-FCA1-4E1C-A3FD-5FE78F44DBB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440976-6871-4A3E-B7BA-893DE24CF67B}"/>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5" name="Footer Placeholder 4">
            <a:extLst>
              <a:ext uri="{FF2B5EF4-FFF2-40B4-BE49-F238E27FC236}">
                <a16:creationId xmlns:a16="http://schemas.microsoft.com/office/drawing/2014/main" id="{D19654FA-7A01-463D-8136-B9E2418D9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43C41-0CCC-44E6-A350-A451C6D91255}"/>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39378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8B457-27FC-4EA9-9ECF-AEE34D9609E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76EC14B-D225-4526-BB40-81E681EA84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3D2898-531C-4585-A5DA-42F95CEA715A}"/>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5" name="Footer Placeholder 4">
            <a:extLst>
              <a:ext uri="{FF2B5EF4-FFF2-40B4-BE49-F238E27FC236}">
                <a16:creationId xmlns:a16="http://schemas.microsoft.com/office/drawing/2014/main" id="{0F6622C7-EC62-45E6-A609-3F0C073A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6F2FE-E6AD-4F4B-8BB2-14F9EEF3BA6D}"/>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417530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A710-3BDD-44C9-8C67-645313B988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99F6A1-F429-409D-8898-8D50BF16CA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71F7E6-4ADA-44DE-A698-420AF8E0F728}"/>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5" name="Footer Placeholder 4">
            <a:extLst>
              <a:ext uri="{FF2B5EF4-FFF2-40B4-BE49-F238E27FC236}">
                <a16:creationId xmlns:a16="http://schemas.microsoft.com/office/drawing/2014/main" id="{DD4E0223-30B8-48AC-AD32-2EEB110CA6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04545-D34D-44C2-807E-DE048A455348}"/>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58140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1BF4-B385-4E14-9381-DFECC3234E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BFEDD43-5ACF-465F-B6A8-244383835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940E39-EBD4-4ECD-BC64-3B2833F783C5}"/>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5" name="Footer Placeholder 4">
            <a:extLst>
              <a:ext uri="{FF2B5EF4-FFF2-40B4-BE49-F238E27FC236}">
                <a16:creationId xmlns:a16="http://schemas.microsoft.com/office/drawing/2014/main" id="{F12CD10B-30EE-4DD4-AAF3-00BDC65D2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F4760-261D-4855-8DA4-AF7F9D1792FD}"/>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227746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5BD5-63FB-425F-8823-7671C31786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38596A-8BB4-46B6-AB13-F8AFEEDE985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4B22E9-FB26-44E4-B588-7064217CCB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31596BA-15D9-432F-9D81-6F72E8A2D581}"/>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6" name="Footer Placeholder 5">
            <a:extLst>
              <a:ext uri="{FF2B5EF4-FFF2-40B4-BE49-F238E27FC236}">
                <a16:creationId xmlns:a16="http://schemas.microsoft.com/office/drawing/2014/main" id="{68E85B68-A8FB-4917-BE0B-3E7EAE2F3E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F7F083-5F3B-437F-8DC9-8E157B981D77}"/>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182827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0016-A44C-4D22-9584-E756ABBD23E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E79EE5B-21D1-4A9A-9552-BEEEA3700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7FC785-7659-42A0-9854-A76A59A065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E01C281-4D99-4288-9220-53C9570B9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BE61BE-EC65-46A1-B264-11D94919A9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8A94F12-8293-4F2E-8998-8DA94297EF80}"/>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8" name="Footer Placeholder 7">
            <a:extLst>
              <a:ext uri="{FF2B5EF4-FFF2-40B4-BE49-F238E27FC236}">
                <a16:creationId xmlns:a16="http://schemas.microsoft.com/office/drawing/2014/main" id="{ED09C4F0-46FC-4097-A060-86E9F47035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2B9826-41E9-4FB7-82E0-654B26026D79}"/>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184714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F0EB-436A-43B2-9F0F-6ECDC3FACA8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F883A02-0C04-4835-B727-5B113A481EE6}"/>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4" name="Footer Placeholder 3">
            <a:extLst>
              <a:ext uri="{FF2B5EF4-FFF2-40B4-BE49-F238E27FC236}">
                <a16:creationId xmlns:a16="http://schemas.microsoft.com/office/drawing/2014/main" id="{C570C4FD-CF84-4562-852C-A1FB3BBC9E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326BFA-29E0-4097-BE50-68A26E2C6C96}"/>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260995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F27A7-DF4B-4FFC-AA98-DF166C497276}"/>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3" name="Footer Placeholder 2">
            <a:extLst>
              <a:ext uri="{FF2B5EF4-FFF2-40B4-BE49-F238E27FC236}">
                <a16:creationId xmlns:a16="http://schemas.microsoft.com/office/drawing/2014/main" id="{9AF671FA-721D-46AE-B237-4467603705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64D517-33CD-4263-BB06-573F94A12AF2}"/>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174644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FA4E-4E6A-4F3B-AD46-D19A0A4657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BC3BEEC-7F21-4415-8BEA-6F1C4CFBD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D1805B-454B-4D4A-9668-36FC62A85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51BB3C-087E-4FF3-807A-272206B3EF7C}"/>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6" name="Footer Placeholder 5">
            <a:extLst>
              <a:ext uri="{FF2B5EF4-FFF2-40B4-BE49-F238E27FC236}">
                <a16:creationId xmlns:a16="http://schemas.microsoft.com/office/drawing/2014/main" id="{5FE045F7-6B3E-476A-A507-8A9B76634B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3CC679-9920-46D2-AEE9-792575FF1E51}"/>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377438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7B7F-FE20-4468-9358-D8ECF27449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6674B1B-0A1E-4002-A901-642C4B1EE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6C5567-2D42-4B56-BE71-5C7B83D83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061035-8B66-4869-ABD8-CC5601D1A4EE}"/>
              </a:ext>
            </a:extLst>
          </p:cNvPr>
          <p:cNvSpPr>
            <a:spLocks noGrp="1"/>
          </p:cNvSpPr>
          <p:nvPr>
            <p:ph type="dt" sz="half" idx="10"/>
          </p:nvPr>
        </p:nvSpPr>
        <p:spPr/>
        <p:txBody>
          <a:bodyPr/>
          <a:lstStyle/>
          <a:p>
            <a:fld id="{A934E4AE-313B-4736-8B1C-069F154205F2}" type="datetimeFigureOut">
              <a:rPr lang="en-GB" smtClean="0"/>
              <a:t>24/01/2024</a:t>
            </a:fld>
            <a:endParaRPr lang="en-GB"/>
          </a:p>
        </p:txBody>
      </p:sp>
      <p:sp>
        <p:nvSpPr>
          <p:cNvPr id="6" name="Footer Placeholder 5">
            <a:extLst>
              <a:ext uri="{FF2B5EF4-FFF2-40B4-BE49-F238E27FC236}">
                <a16:creationId xmlns:a16="http://schemas.microsoft.com/office/drawing/2014/main" id="{2B3A11EB-04E2-41C1-B452-EE706AC51B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99C8E-A714-4261-A3F5-F9125C83CA6F}"/>
              </a:ext>
            </a:extLst>
          </p:cNvPr>
          <p:cNvSpPr>
            <a:spLocks noGrp="1"/>
          </p:cNvSpPr>
          <p:nvPr>
            <p:ph type="sldNum" sz="quarter" idx="12"/>
          </p:nvPr>
        </p:nvSpPr>
        <p:spPr/>
        <p:txBody>
          <a:bodyPr/>
          <a:lstStyle/>
          <a:p>
            <a:fld id="{67223427-16EF-4F5B-9EE0-F0D8625F9DF5}" type="slidenum">
              <a:rPr lang="en-GB" smtClean="0"/>
              <a:t>‹#›</a:t>
            </a:fld>
            <a:endParaRPr lang="en-GB"/>
          </a:p>
        </p:txBody>
      </p:sp>
    </p:spTree>
    <p:extLst>
      <p:ext uri="{BB962C8B-B14F-4D97-AF65-F5344CB8AC3E}">
        <p14:creationId xmlns:p14="http://schemas.microsoft.com/office/powerpoint/2010/main" val="119869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D31A4-0F09-4508-95ED-E3BAAD0C9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5BA2547-C9AF-4F89-8433-B681DFD6F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45DCD0-55CC-469F-93B9-435836801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4E4AE-313B-4736-8B1C-069F154205F2}" type="datetimeFigureOut">
              <a:rPr lang="en-GB" smtClean="0"/>
              <a:t>24/01/2024</a:t>
            </a:fld>
            <a:endParaRPr lang="en-GB"/>
          </a:p>
        </p:txBody>
      </p:sp>
      <p:sp>
        <p:nvSpPr>
          <p:cNvPr id="5" name="Footer Placeholder 4">
            <a:extLst>
              <a:ext uri="{FF2B5EF4-FFF2-40B4-BE49-F238E27FC236}">
                <a16:creationId xmlns:a16="http://schemas.microsoft.com/office/drawing/2014/main" id="{A1B7FBE2-F42E-48BA-A6F8-95449C3B5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C4864-CEBA-40DF-BF3D-07312A42B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23427-16EF-4F5B-9EE0-F0D8625F9DF5}" type="slidenum">
              <a:rPr lang="en-GB" smtClean="0"/>
              <a:t>‹#›</a:t>
            </a:fld>
            <a:endParaRPr lang="en-GB"/>
          </a:p>
        </p:txBody>
      </p:sp>
    </p:spTree>
    <p:extLst>
      <p:ext uri="{BB962C8B-B14F-4D97-AF65-F5344CB8AC3E}">
        <p14:creationId xmlns:p14="http://schemas.microsoft.com/office/powerpoint/2010/main" val="287336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0877EC3-57F3-45DE-9327-016959867C72}"/>
              </a:ext>
            </a:extLst>
          </p:cNvPr>
          <p:cNvGrpSpPr/>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6DAD7D3C-4F00-4BF6-8E85-4A00A410E65A}"/>
                </a:ext>
              </a:extLst>
            </p:cNvPr>
            <p:cNvSpPr/>
            <p:nvPr/>
          </p:nvSpPr>
          <p:spPr>
            <a:xfrm>
              <a:off x="0" y="3428999"/>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9A44037-9F4D-4416-A76F-48530E151C85}"/>
                </a:ext>
              </a:extLst>
            </p:cNvPr>
            <p:cNvSpPr/>
            <p:nvPr/>
          </p:nvSpPr>
          <p:spPr>
            <a:xfrm>
              <a:off x="6096000" y="342900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A408E79-69A5-4647-9094-BA90EB18079C}"/>
                </a:ext>
              </a:extLst>
            </p:cNvPr>
            <p:cNvSpPr/>
            <p:nvPr/>
          </p:nvSpPr>
          <p:spPr>
            <a:xfrm>
              <a:off x="6096000" y="0"/>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6E9BE56-C25C-482D-ADA2-1C24FDF3DE76}"/>
                </a:ext>
              </a:extLst>
            </p:cNvPr>
            <p:cNvSpPr/>
            <p:nvPr/>
          </p:nvSpPr>
          <p:spPr>
            <a:xfrm>
              <a:off x="0" y="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Rectangle 4">
            <a:extLst>
              <a:ext uri="{FF2B5EF4-FFF2-40B4-BE49-F238E27FC236}">
                <a16:creationId xmlns:a16="http://schemas.microsoft.com/office/drawing/2014/main" id="{77708EA0-5DE3-4895-B3B2-981846F91F56}"/>
              </a:ext>
            </a:extLst>
          </p:cNvPr>
          <p:cNvSpPr/>
          <p:nvPr/>
        </p:nvSpPr>
        <p:spPr>
          <a:xfrm>
            <a:off x="1131756" y="1815685"/>
            <a:ext cx="9928487" cy="3154710"/>
          </a:xfrm>
          <a:prstGeom prst="rect">
            <a:avLst/>
          </a:prstGeom>
          <a:noFill/>
        </p:spPr>
        <p:txBody>
          <a:bodyPr wrap="none" lIns="91440" tIns="45720" rIns="91440" bIns="45720">
            <a:spAutoFit/>
          </a:bodyPr>
          <a:lstStyle/>
          <a:p>
            <a:pPr algn="ctr"/>
            <a:r>
              <a:rPr lang="en-GB" sz="19900" b="0" cap="none" spc="0" dirty="0">
                <a:ln w="0"/>
                <a:solidFill>
                  <a:schemeClr val="bg1"/>
                </a:solidFill>
                <a:effectLst>
                  <a:outerShdw blurRad="38100" dist="19050" dir="2700000" algn="tl" rotWithShape="0">
                    <a:schemeClr val="dk1">
                      <a:alpha val="40000"/>
                    </a:schemeClr>
                  </a:outerShdw>
                </a:effectLst>
              </a:rPr>
              <a:t>Welcome</a:t>
            </a:r>
          </a:p>
        </p:txBody>
      </p:sp>
    </p:spTree>
    <p:extLst>
      <p:ext uri="{BB962C8B-B14F-4D97-AF65-F5344CB8AC3E}">
        <p14:creationId xmlns:p14="http://schemas.microsoft.com/office/powerpoint/2010/main" val="331252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EAAD-D86A-4384-9BF9-9DD616CEB9C8}"/>
              </a:ext>
            </a:extLst>
          </p:cNvPr>
          <p:cNvSpPr>
            <a:spLocks noGrp="1"/>
          </p:cNvSpPr>
          <p:nvPr>
            <p:ph type="ctrTitle"/>
          </p:nvPr>
        </p:nvSpPr>
        <p:spPr>
          <a:xfrm>
            <a:off x="1524000" y="260350"/>
            <a:ext cx="9144000" cy="2387600"/>
          </a:xfrm>
        </p:spPr>
        <p:txBody>
          <a:bodyPr>
            <a:noAutofit/>
          </a:bodyPr>
          <a:lstStyle/>
          <a:p>
            <a:r>
              <a:rPr lang="en-GB" sz="8800" dirty="0">
                <a:solidFill>
                  <a:srgbClr val="FF0000"/>
                </a:solidFill>
                <a:latin typeface="Rage Italic" panose="03070502040507070304" pitchFamily="66" charset="0"/>
              </a:rPr>
              <a:t>S</a:t>
            </a:r>
            <a:r>
              <a:rPr lang="en-GB" sz="8800" dirty="0">
                <a:solidFill>
                  <a:srgbClr val="EE7B12"/>
                </a:solidFill>
                <a:latin typeface="Rage Italic" panose="03070502040507070304" pitchFamily="66" charset="0"/>
              </a:rPr>
              <a:t>h</a:t>
            </a:r>
            <a:r>
              <a:rPr lang="en-GB" sz="8800" dirty="0">
                <a:solidFill>
                  <a:srgbClr val="FFFF00"/>
                </a:solidFill>
                <a:latin typeface="Rage Italic" panose="03070502040507070304" pitchFamily="66" charset="0"/>
              </a:rPr>
              <a:t>a</a:t>
            </a:r>
            <a:r>
              <a:rPr lang="en-GB" sz="8800" dirty="0">
                <a:solidFill>
                  <a:srgbClr val="26DE3C"/>
                </a:solidFill>
                <a:latin typeface="Rage Italic" panose="03070502040507070304" pitchFamily="66" charset="0"/>
              </a:rPr>
              <a:t>n</a:t>
            </a:r>
            <a:r>
              <a:rPr lang="en-GB" sz="8800" dirty="0">
                <a:solidFill>
                  <a:srgbClr val="00B0F0"/>
                </a:solidFill>
                <a:latin typeface="Rage Italic" panose="03070502040507070304" pitchFamily="66" charset="0"/>
              </a:rPr>
              <a:t>g</a:t>
            </a:r>
            <a:r>
              <a:rPr lang="en-GB" sz="8800" dirty="0">
                <a:solidFill>
                  <a:srgbClr val="951FE5"/>
                </a:solidFill>
                <a:latin typeface="Rage Italic" panose="03070502040507070304" pitchFamily="66" charset="0"/>
              </a:rPr>
              <a:t> </a:t>
            </a:r>
            <a:r>
              <a:rPr lang="en-GB" sz="8800" dirty="0">
                <a:solidFill>
                  <a:srgbClr val="FF0000"/>
                </a:solidFill>
                <a:latin typeface="Rage Italic" panose="03070502040507070304" pitchFamily="66" charset="0"/>
              </a:rPr>
              <a:t>D</a:t>
            </a:r>
            <a:r>
              <a:rPr lang="en-GB" sz="8800" dirty="0">
                <a:solidFill>
                  <a:srgbClr val="EE7B12"/>
                </a:solidFill>
                <a:latin typeface="Rage Italic" panose="03070502040507070304" pitchFamily="66" charset="0"/>
              </a:rPr>
              <a:t>y</a:t>
            </a:r>
            <a:r>
              <a:rPr lang="en-GB" sz="8800" dirty="0">
                <a:solidFill>
                  <a:srgbClr val="FFFF00"/>
                </a:solidFill>
                <a:latin typeface="Rage Italic" panose="03070502040507070304" pitchFamily="66" charset="0"/>
              </a:rPr>
              <a:t>n</a:t>
            </a:r>
            <a:r>
              <a:rPr lang="en-GB" sz="8800" dirty="0">
                <a:solidFill>
                  <a:srgbClr val="26DE3C"/>
                </a:solidFill>
                <a:latin typeface="Rage Italic" panose="03070502040507070304" pitchFamily="66" charset="0"/>
              </a:rPr>
              <a:t>a</a:t>
            </a:r>
            <a:r>
              <a:rPr lang="en-GB" sz="8800" dirty="0">
                <a:solidFill>
                  <a:srgbClr val="00B0F0"/>
                </a:solidFill>
                <a:latin typeface="Rage Italic" panose="03070502040507070304" pitchFamily="66" charset="0"/>
              </a:rPr>
              <a:t>s</a:t>
            </a:r>
            <a:r>
              <a:rPr lang="en-GB" sz="8800" dirty="0">
                <a:solidFill>
                  <a:srgbClr val="FF0000"/>
                </a:solidFill>
                <a:latin typeface="Rage Italic" panose="03070502040507070304" pitchFamily="66" charset="0"/>
              </a:rPr>
              <a:t>t</a:t>
            </a:r>
            <a:r>
              <a:rPr lang="en-GB" sz="8800" dirty="0">
                <a:solidFill>
                  <a:srgbClr val="FFC000"/>
                </a:solidFill>
                <a:latin typeface="Rage Italic" panose="03070502040507070304" pitchFamily="66" charset="0"/>
              </a:rPr>
              <a:t>y</a:t>
            </a:r>
          </a:p>
        </p:txBody>
      </p:sp>
      <p:sp>
        <p:nvSpPr>
          <p:cNvPr id="3" name="Subtitle 2">
            <a:extLst>
              <a:ext uri="{FF2B5EF4-FFF2-40B4-BE49-F238E27FC236}">
                <a16:creationId xmlns:a16="http://schemas.microsoft.com/office/drawing/2014/main" id="{4918F471-4B08-431C-9BC5-0984EC13EC38}"/>
              </a:ext>
            </a:extLst>
          </p:cNvPr>
          <p:cNvSpPr>
            <a:spLocks noGrp="1"/>
          </p:cNvSpPr>
          <p:nvPr>
            <p:ph type="subTitle" idx="1"/>
          </p:nvPr>
        </p:nvSpPr>
        <p:spPr>
          <a:xfrm>
            <a:off x="1" y="2905018"/>
            <a:ext cx="12192000" cy="1655762"/>
          </a:xfrm>
        </p:spPr>
        <p:txBody>
          <a:bodyPr>
            <a:noAutofit/>
          </a:bodyPr>
          <a:lstStyle/>
          <a:p>
            <a:r>
              <a:rPr lang="en-GB" sz="7200" dirty="0">
                <a:latin typeface="Brush Script MT" panose="03060802040406070304" pitchFamily="66" charset="0"/>
              </a:rPr>
              <a:t>G</a:t>
            </a:r>
            <a:r>
              <a:rPr lang="en-GB" sz="7200" dirty="0">
                <a:solidFill>
                  <a:srgbClr val="10DEB7"/>
                </a:solidFill>
                <a:latin typeface="Brush Script MT" panose="03060802040406070304" pitchFamily="66" charset="0"/>
              </a:rPr>
              <a:t>race</a:t>
            </a:r>
            <a:r>
              <a:rPr lang="en-GB" sz="7200" dirty="0">
                <a:solidFill>
                  <a:srgbClr val="0D0DE1"/>
                </a:solidFill>
                <a:latin typeface="Brush Script MT" panose="03060802040406070304" pitchFamily="66" charset="0"/>
              </a:rPr>
              <a:t>,</a:t>
            </a:r>
            <a:r>
              <a:rPr lang="en-GB" sz="7200" dirty="0">
                <a:solidFill>
                  <a:srgbClr val="10DEB7"/>
                </a:solidFill>
                <a:latin typeface="Brush Script MT" panose="03060802040406070304" pitchFamily="66" charset="0"/>
              </a:rPr>
              <a:t> </a:t>
            </a:r>
            <a:r>
              <a:rPr lang="en-GB" sz="7200" dirty="0">
                <a:latin typeface="Brush Script MT" panose="03060802040406070304" pitchFamily="66" charset="0"/>
              </a:rPr>
              <a:t>C</a:t>
            </a:r>
            <a:r>
              <a:rPr lang="en-GB" sz="7200" dirty="0">
                <a:solidFill>
                  <a:srgbClr val="10DEB7"/>
                </a:solidFill>
                <a:latin typeface="Brush Script MT" panose="03060802040406070304" pitchFamily="66" charset="0"/>
              </a:rPr>
              <a:t>hloe</a:t>
            </a:r>
            <a:r>
              <a:rPr lang="en-GB" sz="7200" dirty="0">
                <a:solidFill>
                  <a:srgbClr val="0D0DE1"/>
                </a:solidFill>
                <a:latin typeface="Brush Script MT" panose="03060802040406070304" pitchFamily="66" charset="0"/>
              </a:rPr>
              <a:t>,</a:t>
            </a:r>
            <a:r>
              <a:rPr lang="en-GB" sz="7200" dirty="0">
                <a:solidFill>
                  <a:srgbClr val="10DEB7"/>
                </a:solidFill>
                <a:latin typeface="Brush Script MT" panose="03060802040406070304" pitchFamily="66" charset="0"/>
              </a:rPr>
              <a:t> </a:t>
            </a:r>
            <a:r>
              <a:rPr lang="en-GB" sz="7200" dirty="0">
                <a:latin typeface="Brush Script MT" panose="03060802040406070304" pitchFamily="66" charset="0"/>
              </a:rPr>
              <a:t>S</a:t>
            </a:r>
            <a:r>
              <a:rPr lang="en-GB" sz="7200" dirty="0">
                <a:solidFill>
                  <a:srgbClr val="10DEB7"/>
                </a:solidFill>
                <a:latin typeface="Brush Script MT" panose="03060802040406070304" pitchFamily="66" charset="0"/>
              </a:rPr>
              <a:t>ava </a:t>
            </a:r>
            <a:r>
              <a:rPr lang="en-GB" sz="7200" dirty="0">
                <a:solidFill>
                  <a:srgbClr val="0D0DE1"/>
                </a:solidFill>
                <a:latin typeface="Brush Script MT" panose="03060802040406070304" pitchFamily="66" charset="0"/>
              </a:rPr>
              <a:t>and</a:t>
            </a:r>
            <a:r>
              <a:rPr lang="en-GB" sz="7200" dirty="0">
                <a:solidFill>
                  <a:srgbClr val="10DEB7"/>
                </a:solidFill>
                <a:latin typeface="Brush Script MT" panose="03060802040406070304" pitchFamily="66" charset="0"/>
              </a:rPr>
              <a:t> </a:t>
            </a:r>
            <a:r>
              <a:rPr lang="en-GB" sz="7200" dirty="0">
                <a:latin typeface="Brush Script MT" panose="03060802040406070304" pitchFamily="66" charset="0"/>
              </a:rPr>
              <a:t>S</a:t>
            </a:r>
            <a:r>
              <a:rPr lang="en-GB" sz="7200" dirty="0">
                <a:solidFill>
                  <a:srgbClr val="10DEB7"/>
                </a:solidFill>
                <a:latin typeface="Brush Script MT" panose="03060802040406070304" pitchFamily="66" charset="0"/>
              </a:rPr>
              <a:t>lava</a:t>
            </a:r>
          </a:p>
          <a:p>
            <a:r>
              <a:rPr lang="en-GB" sz="7200" dirty="0">
                <a:latin typeface="Brush Script MT" panose="03060802040406070304" pitchFamily="66" charset="0"/>
              </a:rPr>
              <a:t>T</a:t>
            </a:r>
            <a:r>
              <a:rPr lang="en-GB" sz="7200" dirty="0">
                <a:solidFill>
                  <a:srgbClr val="10DEB7"/>
                </a:solidFill>
                <a:latin typeface="Brush Script MT" panose="03060802040406070304" pitchFamily="66" charset="0"/>
              </a:rPr>
              <a:t>he </a:t>
            </a:r>
            <a:r>
              <a:rPr lang="en-GB" sz="7200" dirty="0">
                <a:latin typeface="Brush Script MT" panose="03060802040406070304" pitchFamily="66" charset="0"/>
              </a:rPr>
              <a:t>S</a:t>
            </a:r>
            <a:r>
              <a:rPr lang="en-GB" sz="7200" dirty="0">
                <a:solidFill>
                  <a:srgbClr val="10DEB7"/>
                </a:solidFill>
                <a:latin typeface="Brush Script MT" panose="03060802040406070304" pitchFamily="66" charset="0"/>
              </a:rPr>
              <a:t>hang </a:t>
            </a:r>
            <a:r>
              <a:rPr lang="en-GB" sz="7200" dirty="0">
                <a:latin typeface="Brush Script MT" panose="03060802040406070304" pitchFamily="66" charset="0"/>
              </a:rPr>
              <a:t>D</a:t>
            </a:r>
            <a:r>
              <a:rPr lang="en-GB" sz="7200" dirty="0">
                <a:solidFill>
                  <a:srgbClr val="10DEB7"/>
                </a:solidFill>
                <a:latin typeface="Brush Script MT" panose="03060802040406070304" pitchFamily="66" charset="0"/>
              </a:rPr>
              <a:t>ynasty </a:t>
            </a:r>
            <a:r>
              <a:rPr lang="en-GB" sz="7200" dirty="0">
                <a:latin typeface="Brush Script MT" panose="03060802040406070304" pitchFamily="66" charset="0"/>
              </a:rPr>
              <a:t>G</a:t>
            </a:r>
            <a:r>
              <a:rPr lang="en-GB" sz="7200" dirty="0">
                <a:solidFill>
                  <a:srgbClr val="10DEB7"/>
                </a:solidFill>
                <a:latin typeface="Brush Script MT" panose="03060802040406070304" pitchFamily="66" charset="0"/>
              </a:rPr>
              <a:t>oats</a:t>
            </a:r>
          </a:p>
          <a:p>
            <a:r>
              <a:rPr lang="en-GB" sz="7200" dirty="0">
                <a:latin typeface="Brush Script MT" panose="03060802040406070304" pitchFamily="66" charset="0"/>
              </a:rPr>
              <a:t>G</a:t>
            </a:r>
            <a:r>
              <a:rPr lang="en-GB" sz="7200" dirty="0">
                <a:solidFill>
                  <a:srgbClr val="10DEB7"/>
                </a:solidFill>
                <a:latin typeface="Brush Script MT" panose="03060802040406070304" pitchFamily="66" charset="0"/>
              </a:rPr>
              <a:t>reatest </a:t>
            </a:r>
            <a:r>
              <a:rPr lang="en-GB" sz="7200" dirty="0">
                <a:latin typeface="Brush Script MT" panose="03060802040406070304" pitchFamily="66" charset="0"/>
              </a:rPr>
              <a:t>o</a:t>
            </a:r>
            <a:r>
              <a:rPr lang="en-GB" sz="7200" dirty="0">
                <a:solidFill>
                  <a:srgbClr val="10DEB7"/>
                </a:solidFill>
                <a:latin typeface="Brush Script MT" panose="03060802040406070304" pitchFamily="66" charset="0"/>
              </a:rPr>
              <a:t>f </a:t>
            </a:r>
            <a:r>
              <a:rPr lang="en-GB" sz="7200" dirty="0">
                <a:latin typeface="Brush Script MT" panose="03060802040406070304" pitchFamily="66" charset="0"/>
              </a:rPr>
              <a:t>a</a:t>
            </a:r>
            <a:r>
              <a:rPr lang="en-GB" sz="7200" dirty="0">
                <a:solidFill>
                  <a:srgbClr val="10DEB7"/>
                </a:solidFill>
                <a:latin typeface="Brush Script MT" panose="03060802040406070304" pitchFamily="66" charset="0"/>
              </a:rPr>
              <a:t>ll </a:t>
            </a:r>
            <a:r>
              <a:rPr lang="en-GB" sz="7200" dirty="0">
                <a:latin typeface="Brush Script MT" panose="03060802040406070304" pitchFamily="66" charset="0"/>
              </a:rPr>
              <a:t>t</a:t>
            </a:r>
            <a:r>
              <a:rPr lang="en-GB" sz="7200" dirty="0">
                <a:solidFill>
                  <a:srgbClr val="10DEB7"/>
                </a:solidFill>
                <a:latin typeface="Brush Script MT" panose="03060802040406070304" pitchFamily="66" charset="0"/>
              </a:rPr>
              <a:t>ime</a:t>
            </a:r>
          </a:p>
        </p:txBody>
      </p:sp>
    </p:spTree>
    <p:extLst>
      <p:ext uri="{BB962C8B-B14F-4D97-AF65-F5344CB8AC3E}">
        <p14:creationId xmlns:p14="http://schemas.microsoft.com/office/powerpoint/2010/main" val="29936947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9EFA77F-2864-43FA-B778-09C726CB49FF}"/>
              </a:ext>
            </a:extLst>
          </p:cNvPr>
          <p:cNvGrpSpPr/>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49C575FC-8CC6-4454-ABA9-04B9D0C95C8C}"/>
                </a:ext>
              </a:extLst>
            </p:cNvPr>
            <p:cNvSpPr/>
            <p:nvPr/>
          </p:nvSpPr>
          <p:spPr>
            <a:xfrm>
              <a:off x="0" y="3428999"/>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AD2C476-B70C-4F96-A8EB-E55FD2504580}"/>
                </a:ext>
              </a:extLst>
            </p:cNvPr>
            <p:cNvSpPr/>
            <p:nvPr/>
          </p:nvSpPr>
          <p:spPr>
            <a:xfrm>
              <a:off x="6096000" y="342900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66097360-D3D3-432C-B249-38F93A92AC0F}"/>
                </a:ext>
              </a:extLst>
            </p:cNvPr>
            <p:cNvSpPr/>
            <p:nvPr/>
          </p:nvSpPr>
          <p:spPr>
            <a:xfrm>
              <a:off x="6096000" y="0"/>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F56F80F-40D5-4627-A45B-5A8CA21DA188}"/>
                </a:ext>
              </a:extLst>
            </p:cNvPr>
            <p:cNvSpPr/>
            <p:nvPr/>
          </p:nvSpPr>
          <p:spPr>
            <a:xfrm>
              <a:off x="0" y="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910C941F-2D45-490B-8CDF-47873EAB8FDD}"/>
              </a:ext>
            </a:extLst>
          </p:cNvPr>
          <p:cNvSpPr>
            <a:spLocks noGrp="1"/>
          </p:cNvSpPr>
          <p:nvPr>
            <p:ph type="title"/>
          </p:nvPr>
        </p:nvSpPr>
        <p:spPr/>
        <p:txBody>
          <a:bodyPr>
            <a:normAutofit/>
          </a:bodyPr>
          <a:lstStyle/>
          <a:p>
            <a:pPr algn="ctr"/>
            <a:r>
              <a:rPr lang="en-GB" sz="6600" dirty="0">
                <a:solidFill>
                  <a:schemeClr val="accent1">
                    <a:lumMod val="75000"/>
                  </a:schemeClr>
                </a:solidFill>
                <a:latin typeface="Viner Hand ITC" panose="03070502030502020203" pitchFamily="66" charset="0"/>
              </a:rPr>
              <a:t>China</a:t>
            </a:r>
          </a:p>
        </p:txBody>
      </p:sp>
      <p:sp>
        <p:nvSpPr>
          <p:cNvPr id="3" name="Content Placeholder 2">
            <a:extLst>
              <a:ext uri="{FF2B5EF4-FFF2-40B4-BE49-F238E27FC236}">
                <a16:creationId xmlns:a16="http://schemas.microsoft.com/office/drawing/2014/main" id="{F68AA8DE-BDF8-446C-B0EC-722A3FE03539}"/>
              </a:ext>
            </a:extLst>
          </p:cNvPr>
          <p:cNvSpPr>
            <a:spLocks noGrp="1"/>
          </p:cNvSpPr>
          <p:nvPr>
            <p:ph idx="1"/>
          </p:nvPr>
        </p:nvSpPr>
        <p:spPr>
          <a:xfrm>
            <a:off x="6996700" y="1825625"/>
            <a:ext cx="4357099" cy="4351338"/>
          </a:xfrm>
        </p:spPr>
        <p:txBody>
          <a:bodyPr>
            <a:normAutofit/>
          </a:bodyPr>
          <a:lstStyle/>
          <a:p>
            <a:pPr marL="0" indent="0">
              <a:buNone/>
            </a:pPr>
            <a:r>
              <a:rPr lang="en-GB" dirty="0"/>
              <a:t>The Shang Dynasty was next to the River Yangzi and the Yellow River or, in China known as the Huang He. </a:t>
            </a:r>
          </a:p>
          <a:p>
            <a:pPr marL="0" indent="0">
              <a:buNone/>
            </a:pPr>
            <a:r>
              <a:rPr lang="en-GB" dirty="0"/>
              <a:t> </a:t>
            </a:r>
          </a:p>
          <a:p>
            <a:pPr marL="0" indent="0">
              <a:buNone/>
            </a:pPr>
            <a:r>
              <a:rPr lang="en-GB" dirty="0"/>
              <a:t>The land around them was covered with many mountains making it easier to defend.</a:t>
            </a:r>
          </a:p>
        </p:txBody>
      </p:sp>
      <p:pic>
        <p:nvPicPr>
          <p:cNvPr id="1026" name="Picture 2" descr="Shang Dynasty Map - The Art of Asia - History and Maps">
            <a:extLst>
              <a:ext uri="{FF2B5EF4-FFF2-40B4-BE49-F238E27FC236}">
                <a16:creationId xmlns:a16="http://schemas.microsoft.com/office/drawing/2014/main" id="{A78CFAC3-3034-41A6-880A-6DCCECD7AE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 t="24188" r="195" b="-734"/>
          <a:stretch/>
        </p:blipFill>
        <p:spPr bwMode="auto">
          <a:xfrm>
            <a:off x="312184" y="1690688"/>
            <a:ext cx="6548524" cy="483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34878"/>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86242-1958-4DA7-A6EC-96EA294409E7}"/>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7C694983-CD6F-4611-A30F-F82D53769CAA}"/>
                </a:ext>
              </a:extLst>
            </p:cNvPr>
            <p:cNvSpPr/>
            <p:nvPr/>
          </p:nvSpPr>
          <p:spPr>
            <a:xfrm>
              <a:off x="0" y="3429000"/>
              <a:ext cx="6096000" cy="3429000"/>
            </a:xfrm>
            <a:prstGeom prst="rect">
              <a:avLst/>
            </a:prstGeom>
            <a:solidFill>
              <a:srgbClr val="0D0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5D0619C-DC87-4D92-8422-285FA2EAB9C4}"/>
                </a:ext>
              </a:extLst>
            </p:cNvPr>
            <p:cNvSpPr/>
            <p:nvPr/>
          </p:nvSpPr>
          <p:spPr>
            <a:xfrm>
              <a:off x="6095999" y="3429000"/>
              <a:ext cx="6096000" cy="3429000"/>
            </a:xfrm>
            <a:prstGeom prst="rect">
              <a:avLst/>
            </a:prstGeom>
            <a:solidFill>
              <a:srgbClr val="FD0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BBECC8C-4C75-42BC-8AAD-11EC415193C6}"/>
                </a:ext>
              </a:extLst>
            </p:cNvPr>
            <p:cNvSpPr/>
            <p:nvPr/>
          </p:nvSpPr>
          <p:spPr>
            <a:xfrm>
              <a:off x="6096000" y="0"/>
              <a:ext cx="6096000" cy="3429000"/>
            </a:xfrm>
            <a:prstGeom prst="rect">
              <a:avLst/>
            </a:prstGeom>
            <a:solidFill>
              <a:srgbClr val="0D0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F19CEC4-A0E1-4CF3-9A3B-E0E76ECD8DBD}"/>
                </a:ext>
              </a:extLst>
            </p:cNvPr>
            <p:cNvSpPr/>
            <p:nvPr/>
          </p:nvSpPr>
          <p:spPr>
            <a:xfrm>
              <a:off x="0" y="0"/>
              <a:ext cx="6096000" cy="3429000"/>
            </a:xfrm>
            <a:prstGeom prst="rect">
              <a:avLst/>
            </a:prstGeom>
            <a:solidFill>
              <a:srgbClr val="FD0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DD8F3DD6-4E40-4923-954F-299F7E89BDA5}"/>
              </a:ext>
            </a:extLst>
          </p:cNvPr>
          <p:cNvSpPr>
            <a:spLocks noGrp="1"/>
          </p:cNvSpPr>
          <p:nvPr>
            <p:ph type="title"/>
          </p:nvPr>
        </p:nvSpPr>
        <p:spPr>
          <a:xfrm>
            <a:off x="-107023" y="500061"/>
            <a:ext cx="10515600" cy="1325563"/>
          </a:xfrm>
        </p:spPr>
        <p:txBody>
          <a:bodyPr>
            <a:normAutofit/>
          </a:bodyPr>
          <a:lstStyle/>
          <a:p>
            <a:r>
              <a:rPr lang="en-GB" sz="6000" dirty="0">
                <a:solidFill>
                  <a:schemeClr val="bg1"/>
                </a:solidFill>
                <a:latin typeface="Viner Hand ITC" panose="03070502030502020203" pitchFamily="66" charset="0"/>
              </a:rPr>
              <a:t>Beginning to end</a:t>
            </a:r>
          </a:p>
        </p:txBody>
      </p:sp>
      <p:sp>
        <p:nvSpPr>
          <p:cNvPr id="3" name="Content Placeholder 2">
            <a:extLst>
              <a:ext uri="{FF2B5EF4-FFF2-40B4-BE49-F238E27FC236}">
                <a16:creationId xmlns:a16="http://schemas.microsoft.com/office/drawing/2014/main" id="{D7318007-4386-422B-ADAF-7747B8F5E3DF}"/>
              </a:ext>
            </a:extLst>
          </p:cNvPr>
          <p:cNvSpPr>
            <a:spLocks noGrp="1"/>
          </p:cNvSpPr>
          <p:nvPr>
            <p:ph idx="1"/>
          </p:nvPr>
        </p:nvSpPr>
        <p:spPr>
          <a:xfrm>
            <a:off x="0" y="1825624"/>
            <a:ext cx="5815173" cy="5032375"/>
          </a:xfrm>
        </p:spPr>
        <p:txBody>
          <a:bodyPr>
            <a:normAutofit/>
          </a:bodyPr>
          <a:lstStyle/>
          <a:p>
            <a:pPr marL="0" indent="0">
              <a:buNone/>
            </a:pPr>
            <a:r>
              <a:rPr lang="en-GB" dirty="0">
                <a:solidFill>
                  <a:schemeClr val="bg1"/>
                </a:solidFill>
              </a:rPr>
              <a:t>The Shang Dynasty started in 1046 BCE (BC)</a:t>
            </a:r>
          </a:p>
          <a:p>
            <a:pPr marL="0" indent="0">
              <a:buNone/>
            </a:pPr>
            <a:r>
              <a:rPr lang="en-GB" dirty="0">
                <a:solidFill>
                  <a:schemeClr val="bg1"/>
                </a:solidFill>
              </a:rPr>
              <a:t>and ended in 1600 BCE (BC).</a:t>
            </a:r>
          </a:p>
          <a:p>
            <a:pPr marL="0" indent="0">
              <a:buNone/>
            </a:pPr>
            <a:r>
              <a:rPr lang="en-GB" dirty="0">
                <a:solidFill>
                  <a:schemeClr val="bg1"/>
                </a:solidFill>
              </a:rPr>
              <a:t>So they lasted 54 years in total.</a:t>
            </a:r>
          </a:p>
          <a:p>
            <a:pPr marL="0" indent="0">
              <a:buNone/>
            </a:pPr>
            <a:r>
              <a:rPr lang="en-GB" dirty="0">
                <a:solidFill>
                  <a:schemeClr val="bg1"/>
                </a:solidFill>
              </a:rPr>
              <a:t>The last emperor they had was Di Xin. </a:t>
            </a:r>
          </a:p>
          <a:p>
            <a:pPr marL="0" indent="0">
              <a:buNone/>
            </a:pPr>
            <a:endParaRPr lang="en-GB" dirty="0">
              <a:solidFill>
                <a:schemeClr val="bg1"/>
              </a:solidFill>
            </a:endParaRPr>
          </a:p>
          <a:p>
            <a:pPr marL="0" indent="0">
              <a:buNone/>
            </a:pPr>
            <a:r>
              <a:rPr lang="en-GB" dirty="0">
                <a:solidFill>
                  <a:schemeClr val="bg1"/>
                </a:solidFill>
              </a:rPr>
              <a:t>The Shang Dynasty were the first dynasty of China.</a:t>
            </a:r>
          </a:p>
        </p:txBody>
      </p:sp>
      <p:pic>
        <p:nvPicPr>
          <p:cNvPr id="1028" name="Picture 4" descr="Shang Dynasty Timeline - Twinkl Homework Help - Twinkl">
            <a:extLst>
              <a:ext uri="{FF2B5EF4-FFF2-40B4-BE49-F238E27FC236}">
                <a16:creationId xmlns:a16="http://schemas.microsoft.com/office/drawing/2014/main" id="{E9616D9B-19A2-4D5E-9D60-204F36E7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5378"/>
            <a:ext cx="6096000" cy="718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583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2A9DDD2-3095-4AAA-A8D1-7C382ACED4BC}"/>
              </a:ext>
            </a:extLst>
          </p:cNvPr>
          <p:cNvGrpSpPr/>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97A940F-97C5-4BC1-9B33-19E3D3516C53}"/>
                </a:ext>
              </a:extLst>
            </p:cNvPr>
            <p:cNvSpPr/>
            <p:nvPr/>
          </p:nvSpPr>
          <p:spPr>
            <a:xfrm>
              <a:off x="0" y="3428999"/>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89489EF-A5F5-48DA-94A6-6426B8993313}"/>
                </a:ext>
              </a:extLst>
            </p:cNvPr>
            <p:cNvSpPr/>
            <p:nvPr/>
          </p:nvSpPr>
          <p:spPr>
            <a:xfrm>
              <a:off x="6096000" y="342900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89D83ED6-455D-48AB-9EA7-8F80DA5BAA0E}"/>
                </a:ext>
              </a:extLst>
            </p:cNvPr>
            <p:cNvSpPr/>
            <p:nvPr/>
          </p:nvSpPr>
          <p:spPr>
            <a:xfrm>
              <a:off x="6096000" y="0"/>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E0E24AB-42A6-45DD-8CE4-E7AD902CBADD}"/>
                </a:ext>
              </a:extLst>
            </p:cNvPr>
            <p:cNvSpPr/>
            <p:nvPr/>
          </p:nvSpPr>
          <p:spPr>
            <a:xfrm>
              <a:off x="0" y="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B0C89273-217E-4B2E-AE2B-1CA007ED127A}"/>
              </a:ext>
            </a:extLst>
          </p:cNvPr>
          <p:cNvSpPr>
            <a:spLocks noGrp="1"/>
          </p:cNvSpPr>
          <p:nvPr>
            <p:ph type="title"/>
          </p:nvPr>
        </p:nvSpPr>
        <p:spPr>
          <a:xfrm>
            <a:off x="622442" y="313754"/>
            <a:ext cx="10515600" cy="1325563"/>
          </a:xfrm>
        </p:spPr>
        <p:txBody>
          <a:bodyPr>
            <a:normAutofit/>
          </a:bodyPr>
          <a:lstStyle/>
          <a:p>
            <a:pPr algn="ctr"/>
            <a:r>
              <a:rPr lang="en-GB" sz="6600" dirty="0">
                <a:solidFill>
                  <a:schemeClr val="accent6">
                    <a:lumMod val="75000"/>
                  </a:schemeClr>
                </a:solidFill>
                <a:latin typeface="Viner Hand ITC" panose="03070502030502020203" pitchFamily="66" charset="0"/>
              </a:rPr>
              <a:t>Skills They Used</a:t>
            </a:r>
          </a:p>
        </p:txBody>
      </p:sp>
      <p:sp>
        <p:nvSpPr>
          <p:cNvPr id="3" name="Content Placeholder 2">
            <a:extLst>
              <a:ext uri="{FF2B5EF4-FFF2-40B4-BE49-F238E27FC236}">
                <a16:creationId xmlns:a16="http://schemas.microsoft.com/office/drawing/2014/main" id="{69FB7172-9BBC-4AA2-A543-52112D5BD872}"/>
              </a:ext>
            </a:extLst>
          </p:cNvPr>
          <p:cNvSpPr>
            <a:spLocks noGrp="1"/>
          </p:cNvSpPr>
          <p:nvPr>
            <p:ph idx="1"/>
          </p:nvPr>
        </p:nvSpPr>
        <p:spPr>
          <a:xfrm>
            <a:off x="838200" y="2376971"/>
            <a:ext cx="10515600" cy="4115904"/>
          </a:xfrm>
        </p:spPr>
        <p:txBody>
          <a:bodyPr>
            <a:normAutofit/>
          </a:bodyPr>
          <a:lstStyle/>
          <a:p>
            <a:pPr marL="0" indent="0">
              <a:buNone/>
            </a:pPr>
            <a:r>
              <a:rPr lang="en-GB" dirty="0"/>
              <a:t>The Shang Dynasty used a lot of bronze to create weapons armour and tools.</a:t>
            </a:r>
          </a:p>
          <a:p>
            <a:pPr marL="0" indent="0">
              <a:buNone/>
            </a:pPr>
            <a:r>
              <a:rPr lang="en-GB" dirty="0"/>
              <a:t>They are also famous for crafting many items of jewellery and artifacts using Jude.</a:t>
            </a:r>
          </a:p>
          <a:p>
            <a:pPr marL="0" indent="0">
              <a:buNone/>
            </a:pPr>
            <a:r>
              <a:rPr lang="en-GB" dirty="0"/>
              <a:t>Some of these are still around today but because of their rarity they go for millions, so you better start saving up.</a:t>
            </a:r>
          </a:p>
          <a:p>
            <a:pPr marL="0" indent="0">
              <a:buNone/>
            </a:pPr>
            <a:endParaRPr lang="en-GB" dirty="0"/>
          </a:p>
          <a:p>
            <a:pPr marL="0" indent="0">
              <a:buNone/>
            </a:pPr>
            <a:r>
              <a:rPr lang="en-GB" dirty="0"/>
              <a:t>All of their houses were made out of wood, a bit plain and boring although they were very functional.</a:t>
            </a:r>
          </a:p>
        </p:txBody>
      </p:sp>
      <p:pic>
        <p:nvPicPr>
          <p:cNvPr id="2050" name="Picture 2" descr="Carved jade ornament, Shang Dynasty, China 1600 to 1046 BC.[634x553] :  r/ArtefactPorn">
            <a:extLst>
              <a:ext uri="{FF2B5EF4-FFF2-40B4-BE49-F238E27FC236}">
                <a16:creationId xmlns:a16="http://schemas.microsoft.com/office/drawing/2014/main" id="{86B522BD-9172-4124-8B37-F4206A8E0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946" y="152401"/>
            <a:ext cx="1986909" cy="18314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perspectiveHeroicExtremeLeftFacing"/>
            <a:lightRig rig="twoPt" dir="t">
              <a:rot lat="0" lon="0" rev="7200000"/>
            </a:lightRig>
          </a:scene3d>
          <a:sp3d>
            <a:bevelT w="139700" h="139700" prst="divot"/>
            <a:contourClr>
              <a:srgbClr val="FFFFFF"/>
            </a:contourClr>
          </a:sp3d>
        </p:spPr>
      </p:pic>
      <p:pic>
        <p:nvPicPr>
          <p:cNvPr id="2052" name="Picture 4" descr="LVYAN Chinese N Green Jade Double Carp Pendant Necklace Hand-Carved Charm  Jadeite Jewelry Fashion Amulet Gifts For Women Men : Amazon.co.uk: Fashion">
            <a:extLst>
              <a:ext uri="{FF2B5EF4-FFF2-40B4-BE49-F238E27FC236}">
                <a16:creationId xmlns:a16="http://schemas.microsoft.com/office/drawing/2014/main" id="{6776DB76-4F83-4F91-BF6A-EE4EDCD692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96" t="17120" r="17235" b="10154"/>
          <a:stretch/>
        </p:blipFill>
        <p:spPr bwMode="auto">
          <a:xfrm>
            <a:off x="337145" y="152401"/>
            <a:ext cx="1926314" cy="1983875"/>
          </a:xfrm>
          <a:prstGeom prst="rect">
            <a:avLst/>
          </a:prstGeom>
          <a:noFill/>
          <a:effectLst>
            <a:reflection blurRad="6350" stA="52000" endPos="43000" dir="5400000" sy="-100000" algn="bl" rotWithShape="0"/>
          </a:effectLst>
          <a:scene3d>
            <a:camera prst="perspectiveContrastingRightFacing" fov="3000000">
              <a:rot lat="278545" lon="19543264" rev="315583"/>
            </a:camera>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0062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inVertic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4E86BD2-020C-423C-94CE-CACBF89D9899}"/>
              </a:ext>
            </a:extLst>
          </p:cNvPr>
          <p:cNvGrpSpPr/>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1C4C540C-5201-4534-BAA9-65DAE67C5066}"/>
                </a:ext>
              </a:extLst>
            </p:cNvPr>
            <p:cNvSpPr/>
            <p:nvPr/>
          </p:nvSpPr>
          <p:spPr>
            <a:xfrm>
              <a:off x="0" y="3429000"/>
              <a:ext cx="6096000" cy="3429000"/>
            </a:xfrm>
            <a:prstGeom prst="rect">
              <a:avLst/>
            </a:prstGeom>
            <a:solidFill>
              <a:srgbClr val="0D0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A0D6EB4-8E54-4818-A5E8-E13E3ECB1642}"/>
                </a:ext>
              </a:extLst>
            </p:cNvPr>
            <p:cNvSpPr/>
            <p:nvPr/>
          </p:nvSpPr>
          <p:spPr>
            <a:xfrm>
              <a:off x="6095999" y="3429000"/>
              <a:ext cx="6096000" cy="3429000"/>
            </a:xfrm>
            <a:prstGeom prst="rect">
              <a:avLst/>
            </a:prstGeom>
            <a:solidFill>
              <a:srgbClr val="FD0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C082D6E-89C8-4C47-A136-DE74AA4FA321}"/>
                </a:ext>
              </a:extLst>
            </p:cNvPr>
            <p:cNvSpPr/>
            <p:nvPr/>
          </p:nvSpPr>
          <p:spPr>
            <a:xfrm>
              <a:off x="6096000" y="0"/>
              <a:ext cx="6096000" cy="3429000"/>
            </a:xfrm>
            <a:prstGeom prst="rect">
              <a:avLst/>
            </a:prstGeom>
            <a:solidFill>
              <a:srgbClr val="0D0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785E21B-562B-4ACF-A153-8818A2CE0F02}"/>
                </a:ext>
              </a:extLst>
            </p:cNvPr>
            <p:cNvSpPr/>
            <p:nvPr/>
          </p:nvSpPr>
          <p:spPr>
            <a:xfrm>
              <a:off x="0" y="0"/>
              <a:ext cx="6096000" cy="3429000"/>
            </a:xfrm>
            <a:prstGeom prst="rect">
              <a:avLst/>
            </a:prstGeom>
            <a:solidFill>
              <a:srgbClr val="FD0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C61DB460-9CC8-4945-AE92-680EB23DFB9D}"/>
              </a:ext>
            </a:extLst>
          </p:cNvPr>
          <p:cNvSpPr>
            <a:spLocks noGrp="1"/>
          </p:cNvSpPr>
          <p:nvPr>
            <p:ph type="title"/>
          </p:nvPr>
        </p:nvSpPr>
        <p:spPr/>
        <p:txBody>
          <a:bodyPr>
            <a:normAutofit/>
          </a:bodyPr>
          <a:lstStyle/>
          <a:p>
            <a:r>
              <a:rPr lang="en-GB" sz="6600" dirty="0">
                <a:solidFill>
                  <a:srgbClr val="23CDC5"/>
                </a:solidFill>
                <a:latin typeface="Viner Hand ITC" panose="03070502030502020203" pitchFamily="66" charset="0"/>
              </a:rPr>
              <a:t>Great achievements</a:t>
            </a:r>
          </a:p>
        </p:txBody>
      </p:sp>
      <p:sp>
        <p:nvSpPr>
          <p:cNvPr id="3" name="Content Placeholder 2">
            <a:extLst>
              <a:ext uri="{FF2B5EF4-FFF2-40B4-BE49-F238E27FC236}">
                <a16:creationId xmlns:a16="http://schemas.microsoft.com/office/drawing/2014/main" id="{40877C2B-51CF-4AAC-BF31-8FFEAFECE1FD}"/>
              </a:ext>
            </a:extLst>
          </p:cNvPr>
          <p:cNvSpPr>
            <a:spLocks noGrp="1"/>
          </p:cNvSpPr>
          <p:nvPr>
            <p:ph idx="1"/>
          </p:nvPr>
        </p:nvSpPr>
        <p:spPr>
          <a:xfrm>
            <a:off x="300517" y="1794802"/>
            <a:ext cx="5795483" cy="4351338"/>
          </a:xfrm>
        </p:spPr>
        <p:txBody>
          <a:bodyPr>
            <a:normAutofit fontScale="77500" lnSpcReduction="20000"/>
          </a:bodyPr>
          <a:lstStyle/>
          <a:p>
            <a:pPr marL="0" indent="0">
              <a:buNone/>
            </a:pPr>
            <a:r>
              <a:rPr lang="en-GB" dirty="0">
                <a:cs typeface="Arial" panose="020B0604020202020204" pitchFamily="34" charset="0"/>
              </a:rPr>
              <a:t>The Shang Dynasty are famous for many things.</a:t>
            </a:r>
          </a:p>
          <a:p>
            <a:pPr marL="0" indent="0">
              <a:buNone/>
            </a:pPr>
            <a:endParaRPr lang="en-GB" dirty="0">
              <a:cs typeface="Arial" panose="020B0604020202020204" pitchFamily="34" charset="0"/>
            </a:endParaRPr>
          </a:p>
          <a:p>
            <a:r>
              <a:rPr lang="en-GB" dirty="0">
                <a:cs typeface="Arial" panose="020B0604020202020204" pitchFamily="34" charset="0"/>
              </a:rPr>
              <a:t>Making things out of jade</a:t>
            </a:r>
          </a:p>
          <a:p>
            <a:r>
              <a:rPr lang="en-GB" dirty="0">
                <a:cs typeface="Arial" panose="020B0604020202020204" pitchFamily="34" charset="0"/>
              </a:rPr>
              <a:t>The development of an arranged government</a:t>
            </a:r>
          </a:p>
          <a:p>
            <a:r>
              <a:rPr lang="en-GB" dirty="0">
                <a:solidFill>
                  <a:srgbClr val="181818"/>
                </a:solidFill>
              </a:rPr>
              <a:t>Developed knowledge of maths</a:t>
            </a:r>
            <a:endParaRPr lang="en-GB" dirty="0">
              <a:cs typeface="Arial" panose="020B0604020202020204" pitchFamily="34" charset="0"/>
            </a:endParaRPr>
          </a:p>
          <a:p>
            <a:r>
              <a:rPr lang="en-GB" dirty="0">
                <a:cs typeface="Arial" panose="020B0604020202020204" pitchFamily="34" charset="0"/>
              </a:rPr>
              <a:t>The use of the chariot and bronze weapons in war.</a:t>
            </a:r>
          </a:p>
          <a:p>
            <a:pPr marL="0" indent="0">
              <a:buNone/>
            </a:pPr>
            <a:endParaRPr lang="en-GB" dirty="0">
              <a:cs typeface="Arial" panose="020B0604020202020204" pitchFamily="34" charset="0"/>
            </a:endParaRPr>
          </a:p>
          <a:p>
            <a:pPr marL="0" indent="0">
              <a:buNone/>
            </a:pPr>
            <a:r>
              <a:rPr lang="en-GB" dirty="0">
                <a:cs typeface="Arial" panose="020B0604020202020204" pitchFamily="34" charset="0"/>
              </a:rPr>
              <a:t>Their greatest achievement was creating writing, although we expect that their writing would have been a bit different than ours.</a:t>
            </a:r>
          </a:p>
          <a:p>
            <a:pPr marL="0" indent="0">
              <a:buNone/>
            </a:pPr>
            <a:r>
              <a:rPr lang="en-GB" dirty="0">
                <a:cs typeface="Arial" panose="020B0604020202020204" pitchFamily="34" charset="0"/>
              </a:rPr>
              <a:t> </a:t>
            </a:r>
          </a:p>
          <a:p>
            <a:pPr marL="0" indent="0">
              <a:buNone/>
            </a:pPr>
            <a:r>
              <a:rPr lang="en-GB" dirty="0"/>
              <a:t> </a:t>
            </a:r>
          </a:p>
        </p:txBody>
      </p:sp>
      <p:pic>
        <p:nvPicPr>
          <p:cNvPr id="3074" name="Picture 2" descr="Chinese Emperors - Shang Dynasty">
            <a:extLst>
              <a:ext uri="{FF2B5EF4-FFF2-40B4-BE49-F238E27FC236}">
                <a16:creationId xmlns:a16="http://schemas.microsoft.com/office/drawing/2014/main" id="{6986A7C4-D4E4-4ABE-9C31-769F59B08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51" y="2555823"/>
            <a:ext cx="4835702" cy="3696731"/>
          </a:xfrm>
          <a:prstGeom prst="rect">
            <a:avLst/>
          </a:prstGeom>
          <a:solidFill>
            <a:srgbClr val="000000">
              <a:shade val="95000"/>
            </a:srgbClr>
          </a:solidFill>
          <a:ln w="444500" cap="sq">
            <a:solidFill>
              <a:srgbClr val="23CDC5"/>
            </a:solidFill>
            <a:miter lim="800000"/>
          </a:ln>
          <a:effectLst>
            <a:outerShdw blurRad="254000" dist="190500" dir="2700000" sy="90000" algn="bl" rotWithShape="0">
              <a:srgbClr val="000000">
                <a:alpha val="40000"/>
              </a:srgbClr>
            </a:outerShdw>
          </a:effectLst>
        </p:spPr>
      </p:pic>
      <p:grpSp>
        <p:nvGrpSpPr>
          <p:cNvPr id="15" name="Group 14">
            <a:extLst>
              <a:ext uri="{FF2B5EF4-FFF2-40B4-BE49-F238E27FC236}">
                <a16:creationId xmlns:a16="http://schemas.microsoft.com/office/drawing/2014/main" id="{D457474B-8A0A-4A53-98FA-3AB20AB4B421}"/>
              </a:ext>
            </a:extLst>
          </p:cNvPr>
          <p:cNvGrpSpPr/>
          <p:nvPr/>
        </p:nvGrpSpPr>
        <p:grpSpPr>
          <a:xfrm>
            <a:off x="3967537" y="5104383"/>
            <a:ext cx="2731213" cy="1268858"/>
            <a:chOff x="3821987" y="4099389"/>
            <a:chExt cx="2731213" cy="1268858"/>
          </a:xfrm>
        </p:grpSpPr>
        <p:cxnSp>
          <p:nvCxnSpPr>
            <p:cNvPr id="9" name="Connector: Elbow 8">
              <a:extLst>
                <a:ext uri="{FF2B5EF4-FFF2-40B4-BE49-F238E27FC236}">
                  <a16:creationId xmlns:a16="http://schemas.microsoft.com/office/drawing/2014/main" id="{A7E82170-FC1A-49C9-8322-54E6D910DB31}"/>
                </a:ext>
              </a:extLst>
            </p:cNvPr>
            <p:cNvCxnSpPr>
              <a:cxnSpLocks/>
            </p:cNvCxnSpPr>
            <p:nvPr/>
          </p:nvCxnSpPr>
          <p:spPr>
            <a:xfrm>
              <a:off x="3821987" y="4099389"/>
              <a:ext cx="2274013" cy="811658"/>
            </a:xfrm>
            <a:prstGeom prst="bentConnector3">
              <a:avLst>
                <a:gd name="adj1" fmla="val 73946"/>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Connector: Elbow 15">
              <a:extLst>
                <a:ext uri="{FF2B5EF4-FFF2-40B4-BE49-F238E27FC236}">
                  <a16:creationId xmlns:a16="http://schemas.microsoft.com/office/drawing/2014/main" id="{860B8388-1EEC-4375-AF0D-0822DACE8E54}"/>
                </a:ext>
              </a:extLst>
            </p:cNvPr>
            <p:cNvCxnSpPr>
              <a:cxnSpLocks/>
            </p:cNvCxnSpPr>
            <p:nvPr/>
          </p:nvCxnSpPr>
          <p:spPr>
            <a:xfrm>
              <a:off x="3974387" y="4251789"/>
              <a:ext cx="2274013" cy="811658"/>
            </a:xfrm>
            <a:prstGeom prst="bentConnector3">
              <a:avLst>
                <a:gd name="adj1" fmla="val 73946"/>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Connector: Elbow 16">
              <a:extLst>
                <a:ext uri="{FF2B5EF4-FFF2-40B4-BE49-F238E27FC236}">
                  <a16:creationId xmlns:a16="http://schemas.microsoft.com/office/drawing/2014/main" id="{0584F172-E0F2-4B22-9F0D-314C8EE8C2E4}"/>
                </a:ext>
              </a:extLst>
            </p:cNvPr>
            <p:cNvCxnSpPr>
              <a:cxnSpLocks/>
            </p:cNvCxnSpPr>
            <p:nvPr/>
          </p:nvCxnSpPr>
          <p:spPr>
            <a:xfrm>
              <a:off x="4126787" y="4404189"/>
              <a:ext cx="2274013" cy="811658"/>
            </a:xfrm>
            <a:prstGeom prst="bentConnector3">
              <a:avLst>
                <a:gd name="adj1" fmla="val 73946"/>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Connector: Elbow 17">
              <a:extLst>
                <a:ext uri="{FF2B5EF4-FFF2-40B4-BE49-F238E27FC236}">
                  <a16:creationId xmlns:a16="http://schemas.microsoft.com/office/drawing/2014/main" id="{927D8D53-26B9-47A6-B310-586F5FFD7B96}"/>
                </a:ext>
              </a:extLst>
            </p:cNvPr>
            <p:cNvCxnSpPr>
              <a:cxnSpLocks/>
            </p:cNvCxnSpPr>
            <p:nvPr/>
          </p:nvCxnSpPr>
          <p:spPr>
            <a:xfrm>
              <a:off x="4279187" y="4556589"/>
              <a:ext cx="2274013" cy="811658"/>
            </a:xfrm>
            <a:prstGeom prst="bentConnector3">
              <a:avLst>
                <a:gd name="adj1" fmla="val 73946"/>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3805823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3074"/>
                                        </p:tgtEl>
                                        <p:attrNameLst>
                                          <p:attrName>style.visibility</p:attrName>
                                        </p:attrNameLst>
                                      </p:cBhvr>
                                      <p:to>
                                        <p:strVal val="visible"/>
                                      </p:to>
                                    </p:set>
                                    <p:animEffect transition="in" filter="wheel(1)">
                                      <p:cBhvr>
                                        <p:cTn id="53" dur="2000"/>
                                        <p:tgtEl>
                                          <p:spTgt spid="3074"/>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000"/>
                                        <p:tgtEl>
                                          <p:spTgt spid="15"/>
                                        </p:tgtEl>
                                      </p:cBhvr>
                                    </p:animEffect>
                                    <p:anim calcmode="lin" valueType="num">
                                      <p:cBhvr>
                                        <p:cTn id="59" dur="2000" fill="hold"/>
                                        <p:tgtEl>
                                          <p:spTgt spid="15"/>
                                        </p:tgtEl>
                                        <p:attrNameLst>
                                          <p:attrName>ppt_w</p:attrName>
                                        </p:attrNameLst>
                                      </p:cBhvr>
                                      <p:tavLst>
                                        <p:tav tm="0" fmla="#ppt_w*sin(2.5*pi*$)">
                                          <p:val>
                                            <p:fltVal val="0"/>
                                          </p:val>
                                        </p:tav>
                                        <p:tav tm="100000">
                                          <p:val>
                                            <p:fltVal val="1"/>
                                          </p:val>
                                        </p:tav>
                                      </p:tavLst>
                                    </p:anim>
                                    <p:anim calcmode="lin" valueType="num">
                                      <p:cBhvr>
                                        <p:cTn id="6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4F4843-A03F-465A-8E01-F6A54267E7F4}"/>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B7734147-6712-414C-A624-E4FFC2333842}"/>
                </a:ext>
              </a:extLst>
            </p:cNvPr>
            <p:cNvSpPr/>
            <p:nvPr/>
          </p:nvSpPr>
          <p:spPr>
            <a:xfrm>
              <a:off x="0" y="3428999"/>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E8C35C8-1A15-43E7-84BC-E4CAE46DE1B1}"/>
                </a:ext>
              </a:extLst>
            </p:cNvPr>
            <p:cNvSpPr/>
            <p:nvPr/>
          </p:nvSpPr>
          <p:spPr>
            <a:xfrm>
              <a:off x="6096000" y="342900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8017264-C22F-4AB9-A976-9F422BE1182F}"/>
                </a:ext>
              </a:extLst>
            </p:cNvPr>
            <p:cNvSpPr/>
            <p:nvPr/>
          </p:nvSpPr>
          <p:spPr>
            <a:xfrm>
              <a:off x="6096000" y="0"/>
              <a:ext cx="6096000" cy="3429000"/>
            </a:xfrm>
            <a:prstGeom prst="rect">
              <a:avLst/>
            </a:prstGeom>
            <a:solidFill>
              <a:srgbClr val="F8A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6472282-ECC6-4DAD-9B08-AEDD861EC9C1}"/>
                </a:ext>
              </a:extLst>
            </p:cNvPr>
            <p:cNvSpPr/>
            <p:nvPr/>
          </p:nvSpPr>
          <p:spPr>
            <a:xfrm>
              <a:off x="0" y="0"/>
              <a:ext cx="6096000" cy="342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6" name="Picture 5">
            <a:extLst>
              <a:ext uri="{FF2B5EF4-FFF2-40B4-BE49-F238E27FC236}">
                <a16:creationId xmlns:a16="http://schemas.microsoft.com/office/drawing/2014/main" id="{7DA8D942-D888-4416-B58E-F52EE87FAD4E}"/>
              </a:ext>
            </a:extLst>
          </p:cNvPr>
          <p:cNvPicPr>
            <a:picLocks noChangeAspect="1"/>
          </p:cNvPicPr>
          <p:nvPr/>
        </p:nvPicPr>
        <p:blipFill rotWithShape="1">
          <a:blip r:embed="rId3">
            <a:alphaModFix/>
          </a:blip>
          <a:srcRect l="19580" t="23704" r="63961" b="46805"/>
          <a:stretch/>
        </p:blipFill>
        <p:spPr>
          <a:xfrm>
            <a:off x="6655438" y="1406441"/>
            <a:ext cx="4977124" cy="5016500"/>
          </a:xfrm>
          <a:prstGeom prst="rect">
            <a:avLst/>
          </a:prstGeom>
          <a:ln w="228600" cap="sq" cmpd="thickThin">
            <a:solidFill>
              <a:srgbClr val="A49260"/>
            </a:solidFill>
            <a:prstDash val="solid"/>
            <a:miter lim="800000"/>
          </a:ln>
          <a:effectLst>
            <a:innerShdw blurRad="76200">
              <a:srgbClr val="000000"/>
            </a:innerShdw>
          </a:effectLst>
        </p:spPr>
      </p:pic>
      <p:pic>
        <p:nvPicPr>
          <p:cNvPr id="2050" name="Picture 2" descr="Wonders and wickedness in the days of yore - SHINE News">
            <a:extLst>
              <a:ext uri="{FF2B5EF4-FFF2-40B4-BE49-F238E27FC236}">
                <a16:creationId xmlns:a16="http://schemas.microsoft.com/office/drawing/2014/main" id="{DFE02E4D-6B2F-4C99-9A4C-D419EFFA9B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r="8337" b="31771"/>
          <a:stretch/>
        </p:blipFill>
        <p:spPr bwMode="auto">
          <a:xfrm>
            <a:off x="1141128" y="1644650"/>
            <a:ext cx="4774132" cy="4778291"/>
          </a:xfrm>
          <a:prstGeom prst="rect">
            <a:avLst/>
          </a:prstGeom>
          <a:ln w="228600" cap="sq" cmpd="thickThin">
            <a:solidFill>
              <a:srgbClr val="A492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BEE0A340-1223-4087-A3E7-47CC22A3CEA7}"/>
              </a:ext>
            </a:extLst>
          </p:cNvPr>
          <p:cNvSpPr txBox="1">
            <a:spLocks/>
          </p:cNvSpPr>
          <p:nvPr/>
        </p:nvSpPr>
        <p:spPr>
          <a:xfrm>
            <a:off x="-1851794" y="31908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9600" dirty="0">
                <a:latin typeface="Vladimir Script" panose="03050402040407070305" pitchFamily="66" charset="0"/>
              </a:rPr>
            </a:br>
            <a:r>
              <a:rPr lang="en-GB" sz="8000" dirty="0">
                <a:solidFill>
                  <a:srgbClr val="A49260"/>
                </a:solidFill>
                <a:latin typeface="Viner Hand ITC" panose="03070502030502020203" pitchFamily="66" charset="0"/>
              </a:rPr>
              <a:t>Lady Fu Hao</a:t>
            </a:r>
            <a:br>
              <a:rPr lang="en-GB" sz="9600" dirty="0">
                <a:latin typeface="Vladimir Script" panose="03050402040407070305" pitchFamily="66" charset="0"/>
              </a:rPr>
            </a:br>
            <a:endParaRPr lang="en-GB" sz="9600" dirty="0">
              <a:latin typeface="Vladimir Script" panose="03050402040407070305" pitchFamily="66" charset="0"/>
            </a:endParaRPr>
          </a:p>
        </p:txBody>
      </p:sp>
    </p:spTree>
    <p:extLst>
      <p:ext uri="{BB962C8B-B14F-4D97-AF65-F5344CB8AC3E}">
        <p14:creationId xmlns:p14="http://schemas.microsoft.com/office/powerpoint/2010/main" val="10243245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7B16A71-B1F1-4F25-8098-10B64EDAF650}"/>
              </a:ext>
            </a:extLst>
          </p:cNvPr>
          <p:cNvGrpSpPr/>
          <p:nvPr/>
        </p:nvGrpSpPr>
        <p:grpSpPr>
          <a:xfrm>
            <a:off x="0" y="-1"/>
            <a:ext cx="12192000" cy="6858000"/>
            <a:chOff x="0" y="0"/>
            <a:chExt cx="12192000" cy="6858000"/>
          </a:xfrm>
        </p:grpSpPr>
        <p:sp>
          <p:nvSpPr>
            <p:cNvPr id="13" name="Rectangle 12">
              <a:extLst>
                <a:ext uri="{FF2B5EF4-FFF2-40B4-BE49-F238E27FC236}">
                  <a16:creationId xmlns:a16="http://schemas.microsoft.com/office/drawing/2014/main" id="{DBA2407B-3C51-4260-AD4C-A6C59240BC76}"/>
                </a:ext>
              </a:extLst>
            </p:cNvPr>
            <p:cNvSpPr/>
            <p:nvPr/>
          </p:nvSpPr>
          <p:spPr>
            <a:xfrm>
              <a:off x="0" y="3429000"/>
              <a:ext cx="6096000" cy="3429000"/>
            </a:xfrm>
            <a:prstGeom prst="rect">
              <a:avLst/>
            </a:prstGeom>
            <a:solidFill>
              <a:srgbClr val="0D0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080410A-12CC-40F8-9940-2F9A9182D66E}"/>
                </a:ext>
              </a:extLst>
            </p:cNvPr>
            <p:cNvSpPr/>
            <p:nvPr/>
          </p:nvSpPr>
          <p:spPr>
            <a:xfrm>
              <a:off x="6095999" y="3429000"/>
              <a:ext cx="6096000" cy="3429000"/>
            </a:xfrm>
            <a:prstGeom prst="rect">
              <a:avLst/>
            </a:prstGeom>
            <a:solidFill>
              <a:srgbClr val="FD0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99F15229-4DB5-4B16-B362-33759A2DFE5E}"/>
                </a:ext>
              </a:extLst>
            </p:cNvPr>
            <p:cNvSpPr/>
            <p:nvPr/>
          </p:nvSpPr>
          <p:spPr>
            <a:xfrm>
              <a:off x="6096000" y="0"/>
              <a:ext cx="6096000" cy="3429000"/>
            </a:xfrm>
            <a:prstGeom prst="rect">
              <a:avLst/>
            </a:prstGeom>
            <a:solidFill>
              <a:srgbClr val="0D0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F0FC03-3AC1-404B-9E88-AE4F61741C12}"/>
                </a:ext>
              </a:extLst>
            </p:cNvPr>
            <p:cNvSpPr/>
            <p:nvPr/>
          </p:nvSpPr>
          <p:spPr>
            <a:xfrm>
              <a:off x="0" y="0"/>
              <a:ext cx="6096000" cy="3429000"/>
            </a:xfrm>
            <a:prstGeom prst="rect">
              <a:avLst/>
            </a:prstGeom>
            <a:solidFill>
              <a:srgbClr val="FD0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7A60B165-DEF7-471B-B369-35ED4C98BB15}"/>
              </a:ext>
            </a:extLst>
          </p:cNvPr>
          <p:cNvSpPr/>
          <p:nvPr/>
        </p:nvSpPr>
        <p:spPr>
          <a:xfrm>
            <a:off x="1" y="2321004"/>
            <a:ext cx="12191999" cy="3631763"/>
          </a:xfrm>
          <a:prstGeom prst="rect">
            <a:avLst/>
          </a:prstGeom>
          <a:noFill/>
        </p:spPr>
        <p:txBody>
          <a:bodyPr wrap="square" lIns="91440" tIns="45720" rIns="91440" bIns="45720">
            <a:spAutoFit/>
          </a:bodyPr>
          <a:lstStyle/>
          <a:p>
            <a:pPr algn="ctr"/>
            <a:r>
              <a:rPr lang="en-GB" sz="11500" b="0" cap="none" spc="0" dirty="0">
                <a:ln w="0"/>
                <a:solidFill>
                  <a:schemeClr val="bg1"/>
                </a:solidFill>
                <a:effectLst>
                  <a:outerShdw blurRad="38100" dist="19050" dir="2700000" algn="tl" rotWithShape="0">
                    <a:schemeClr val="dk1">
                      <a:alpha val="40000"/>
                    </a:schemeClr>
                  </a:outerShdw>
                </a:effectLst>
              </a:rPr>
              <a:t>The End</a:t>
            </a:r>
          </a:p>
          <a:p>
            <a:pPr algn="ctr"/>
            <a:endParaRPr lang="en-GB" sz="11500" dirty="0">
              <a:ln w="0"/>
              <a:solidFill>
                <a:schemeClr val="bg1"/>
              </a:solidFill>
              <a:effectLst>
                <a:outerShdw blurRad="38100" dist="19050" dir="2700000" algn="tl" rotWithShape="0">
                  <a:schemeClr val="dk1">
                    <a:alpha val="40000"/>
                  </a:schemeClr>
                </a:outerShdw>
              </a:effectLst>
              <a:sym typeface="Wingdings" panose="05000000000000000000" pitchFamily="2" charset="2"/>
            </a:endParaRPr>
          </a:p>
        </p:txBody>
      </p:sp>
      <p:sp>
        <p:nvSpPr>
          <p:cNvPr id="17" name="TextBox 16">
            <a:extLst>
              <a:ext uri="{FF2B5EF4-FFF2-40B4-BE49-F238E27FC236}">
                <a16:creationId xmlns:a16="http://schemas.microsoft.com/office/drawing/2014/main" id="{58D38A7A-7AFE-44BA-B054-80A49841BFF7}"/>
              </a:ext>
            </a:extLst>
          </p:cNvPr>
          <p:cNvSpPr txBox="1"/>
          <p:nvPr/>
        </p:nvSpPr>
        <p:spPr>
          <a:xfrm>
            <a:off x="5258600" y="2321004"/>
            <a:ext cx="1674796" cy="2215991"/>
          </a:xfrm>
          <a:prstGeom prst="rect">
            <a:avLst/>
          </a:prstGeom>
          <a:noFill/>
        </p:spPr>
        <p:txBody>
          <a:bodyPr wrap="square" rtlCol="0">
            <a:spAutoFit/>
          </a:bodyPr>
          <a:lstStyle/>
          <a:p>
            <a:r>
              <a:rPr lang="en-GB" sz="13800" dirty="0">
                <a:solidFill>
                  <a:schemeClr val="bg1"/>
                </a:solidFill>
                <a:sym typeface="Wingdings" panose="05000000000000000000" pitchFamily="2" charset="2"/>
              </a:rPr>
              <a:t></a:t>
            </a:r>
            <a:endParaRPr lang="en-GB" sz="13800" dirty="0">
              <a:solidFill>
                <a:schemeClr val="bg1"/>
              </a:solidFill>
            </a:endParaRPr>
          </a:p>
        </p:txBody>
      </p:sp>
      <p:sp>
        <p:nvSpPr>
          <p:cNvPr id="18" name="Rectangle 17">
            <a:extLst>
              <a:ext uri="{FF2B5EF4-FFF2-40B4-BE49-F238E27FC236}">
                <a16:creationId xmlns:a16="http://schemas.microsoft.com/office/drawing/2014/main" id="{015C4E3C-60B0-4901-A1EC-6F31051DFFA0}"/>
              </a:ext>
            </a:extLst>
          </p:cNvPr>
          <p:cNvSpPr/>
          <p:nvPr/>
        </p:nvSpPr>
        <p:spPr>
          <a:xfrm>
            <a:off x="229488" y="2267108"/>
            <a:ext cx="11733019" cy="2585323"/>
          </a:xfrm>
          <a:prstGeom prst="rect">
            <a:avLst/>
          </a:prstGeom>
          <a:noFill/>
        </p:spPr>
        <p:txBody>
          <a:bodyPr wrap="none" lIns="91440" tIns="45720" rIns="91440" bIns="45720">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The Shang Dynasty are the best </a:t>
            </a:r>
          </a:p>
          <a:p>
            <a:pPr algn="ctr"/>
            <a:r>
              <a:rPr lang="en-GB" sz="5400" dirty="0">
                <a:ln w="0"/>
                <a:effectLst>
                  <a:outerShdw blurRad="38100" dist="19050" dir="2700000" algn="tl" rotWithShape="0">
                    <a:schemeClr val="dk1">
                      <a:alpha val="40000"/>
                    </a:schemeClr>
                  </a:outerShdw>
                </a:effectLst>
              </a:rPr>
              <a:t>Because our China today wouldn't be the</a:t>
            </a:r>
          </a:p>
          <a:p>
            <a:pPr algn="ctr"/>
            <a:r>
              <a:rPr lang="en-GB" sz="5400" dirty="0">
                <a:ln w="0"/>
                <a:effectLst>
                  <a:outerShdw blurRad="38100" dist="19050" dir="2700000" algn="tl" rotWithShape="0">
                    <a:schemeClr val="dk1">
                      <a:alpha val="40000"/>
                    </a:schemeClr>
                  </a:outerShdw>
                </a:effectLst>
              </a:rPr>
              <a:t>same w</a:t>
            </a:r>
            <a:r>
              <a:rPr lang="en-GB" sz="5400" b="0" cap="none" spc="0" dirty="0">
                <a:ln w="0"/>
                <a:solidFill>
                  <a:schemeClr val="tx1"/>
                </a:solidFill>
                <a:effectLst>
                  <a:outerShdw blurRad="38100" dist="19050" dir="2700000" algn="tl" rotWithShape="0">
                    <a:schemeClr val="dk1">
                      <a:alpha val="40000"/>
                    </a:schemeClr>
                  </a:outerShdw>
                </a:effectLst>
              </a:rPr>
              <a:t>ithout them.</a:t>
            </a:r>
          </a:p>
        </p:txBody>
      </p:sp>
    </p:spTree>
    <p:extLst>
      <p:ext uri="{BB962C8B-B14F-4D97-AF65-F5344CB8AC3E}">
        <p14:creationId xmlns:p14="http://schemas.microsoft.com/office/powerpoint/2010/main" val="121974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1" nodeType="clickEffect">
                                  <p:stCondLst>
                                    <p:cond delay="0"/>
                                  </p:stCondLst>
                                  <p:iterate type="lt">
                                    <p:tmPct val="10000"/>
                                  </p:iterate>
                                  <p:childTnLst>
                                    <p:animMotion origin="layout" path="M 0 -1.48148E-6 L 0 -0.07222 " pathEditMode="relative" rAng="0" ptsTypes="AA">
                                      <p:cBhvr>
                                        <p:cTn id="10" dur="250" accel="50000" decel="50000" autoRev="1" fill="hold">
                                          <p:stCondLst>
                                            <p:cond delay="0"/>
                                          </p:stCondLst>
                                        </p:cTn>
                                        <p:tgtEl>
                                          <p:spTgt spid="18"/>
                                        </p:tgtEl>
                                        <p:attrNameLst>
                                          <p:attrName>ppt_x</p:attrName>
                                          <p:attrName>ppt_y</p:attrName>
                                        </p:attrNameLst>
                                      </p:cBhvr>
                                      <p:rCtr x="0" y="-3611"/>
                                    </p:animMotion>
                                    <p:animRot by="1500000">
                                      <p:cBhvr>
                                        <p:cTn id="11" dur="125" fill="hold">
                                          <p:stCondLst>
                                            <p:cond delay="0"/>
                                          </p:stCondLst>
                                        </p:cTn>
                                        <p:tgtEl>
                                          <p:spTgt spid="18"/>
                                        </p:tgtEl>
                                        <p:attrNameLst>
                                          <p:attrName>r</p:attrName>
                                        </p:attrNameLst>
                                      </p:cBhvr>
                                    </p:animRot>
                                    <p:animRot by="-1500000">
                                      <p:cBhvr>
                                        <p:cTn id="12" dur="125" fill="hold">
                                          <p:stCondLst>
                                            <p:cond delay="125"/>
                                          </p:stCondLst>
                                        </p:cTn>
                                        <p:tgtEl>
                                          <p:spTgt spid="18"/>
                                        </p:tgtEl>
                                        <p:attrNameLst>
                                          <p:attrName>r</p:attrName>
                                        </p:attrNameLst>
                                      </p:cBhvr>
                                    </p:animRot>
                                    <p:animRot by="-1500000">
                                      <p:cBhvr>
                                        <p:cTn id="13" dur="125" fill="hold">
                                          <p:stCondLst>
                                            <p:cond delay="250"/>
                                          </p:stCondLst>
                                        </p:cTn>
                                        <p:tgtEl>
                                          <p:spTgt spid="18"/>
                                        </p:tgtEl>
                                        <p:attrNameLst>
                                          <p:attrName>r</p:attrName>
                                        </p:attrNameLst>
                                      </p:cBhvr>
                                    </p:animRot>
                                    <p:animRot by="1500000">
                                      <p:cBhvr>
                                        <p:cTn id="14" dur="125" fill="hold">
                                          <p:stCondLst>
                                            <p:cond delay="375"/>
                                          </p:stCondLst>
                                        </p:cTn>
                                        <p:tgtEl>
                                          <p:spTgt spid="1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9" presetClass="exit" presetSubtype="0" accel="100000" fill="hold" grpId="2" nodeType="clickEffect">
                                  <p:stCondLst>
                                    <p:cond delay="0"/>
                                  </p:stCondLst>
                                  <p:iterate type="lt">
                                    <p:tmPct val="0"/>
                                  </p:iterate>
                                  <p:childTnLst>
                                    <p:anim calcmode="lin" valueType="num">
                                      <p:cBhvr>
                                        <p:cTn id="18" dur="1000"/>
                                        <p:tgtEl>
                                          <p:spTgt spid="18"/>
                                        </p:tgtEl>
                                        <p:attrNameLst>
                                          <p:attrName>ppt_w</p:attrName>
                                        </p:attrNameLst>
                                      </p:cBhvr>
                                      <p:tavLst>
                                        <p:tav tm="0">
                                          <p:val>
                                            <p:strVal val="ppt_w"/>
                                          </p:val>
                                        </p:tav>
                                        <p:tav tm="100000">
                                          <p:val>
                                            <p:fltVal val="0"/>
                                          </p:val>
                                        </p:tav>
                                      </p:tavLst>
                                    </p:anim>
                                    <p:anim calcmode="lin" valueType="num">
                                      <p:cBhvr>
                                        <p:cTn id="19" dur="1000"/>
                                        <p:tgtEl>
                                          <p:spTgt spid="18"/>
                                        </p:tgtEl>
                                        <p:attrNameLst>
                                          <p:attrName>ppt_h</p:attrName>
                                        </p:attrNameLst>
                                      </p:cBhvr>
                                      <p:tavLst>
                                        <p:tav tm="0">
                                          <p:val>
                                            <p:strVal val="ppt_h"/>
                                          </p:val>
                                        </p:tav>
                                        <p:tav tm="100000">
                                          <p:val>
                                            <p:fltVal val="0"/>
                                          </p:val>
                                        </p:tav>
                                      </p:tavLst>
                                    </p:anim>
                                    <p:anim calcmode="lin" valueType="num">
                                      <p:cBhvr>
                                        <p:cTn id="20" dur="1000"/>
                                        <p:tgtEl>
                                          <p:spTgt spid="18"/>
                                        </p:tgtEl>
                                        <p:attrNameLst>
                                          <p:attrName>style.rotation</p:attrName>
                                        </p:attrNameLst>
                                      </p:cBhvr>
                                      <p:tavLst>
                                        <p:tav tm="0">
                                          <p:val>
                                            <p:fltVal val="0"/>
                                          </p:val>
                                        </p:tav>
                                        <p:tav tm="100000">
                                          <p:val>
                                            <p:fltVal val="360"/>
                                          </p:val>
                                        </p:tav>
                                      </p:tavLst>
                                    </p:anim>
                                    <p:animEffect transition="out" filter="fade">
                                      <p:cBhvr>
                                        <p:cTn id="21" dur="1000"/>
                                        <p:tgtEl>
                                          <p:spTgt spid="18"/>
                                        </p:tgtEl>
                                      </p:cBhvr>
                                    </p:animEffect>
                                    <p:set>
                                      <p:cBhvr>
                                        <p:cTn id="22" dur="1" fill="hold">
                                          <p:stCondLst>
                                            <p:cond delay="9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heel(1)">
                                      <p:cBhvr>
                                        <p:cTn id="27" dur="20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17">
                                            <p:txEl>
                                              <p:pRg st="0" end="0"/>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0" presetClass="exit" presetSubtype="0" accel="100000" fill="hold" nodeType="clickEffect">
                                  <p:stCondLst>
                                    <p:cond delay="0"/>
                                  </p:stCondLst>
                                  <p:childTnLst>
                                    <p:anim calcmode="lin" valueType="num">
                                      <p:cBhvr>
                                        <p:cTn id="35" dur="1000"/>
                                        <p:tgtEl>
                                          <p:spTgt spid="17">
                                            <p:txEl>
                                              <p:pRg st="0" end="0"/>
                                            </p:txEl>
                                          </p:spTgt>
                                        </p:tgtEl>
                                        <p:attrNameLst>
                                          <p:attrName>ppt_w</p:attrName>
                                        </p:attrNameLst>
                                      </p:cBhvr>
                                      <p:tavLst>
                                        <p:tav tm="0">
                                          <p:val>
                                            <p:strVal val="ppt_w"/>
                                          </p:val>
                                        </p:tav>
                                        <p:tav tm="100000">
                                          <p:val>
                                            <p:strVal val="ppt_w+.3"/>
                                          </p:val>
                                        </p:tav>
                                      </p:tavLst>
                                    </p:anim>
                                    <p:anim calcmode="lin" valueType="num">
                                      <p:cBhvr>
                                        <p:cTn id="36" dur="1000"/>
                                        <p:tgtEl>
                                          <p:spTgt spid="17">
                                            <p:txEl>
                                              <p:pRg st="0" end="0"/>
                                            </p:txEl>
                                          </p:spTgt>
                                        </p:tgtEl>
                                        <p:attrNameLst>
                                          <p:attrName>ppt_h</p:attrName>
                                        </p:attrNameLst>
                                      </p:cBhvr>
                                      <p:tavLst>
                                        <p:tav tm="0">
                                          <p:val>
                                            <p:strVal val="ppt_h"/>
                                          </p:val>
                                        </p:tav>
                                        <p:tav tm="100000">
                                          <p:val>
                                            <p:strVal val="ppt_h"/>
                                          </p:val>
                                        </p:tav>
                                      </p:tavLst>
                                    </p:anim>
                                    <p:animEffect transition="out" filter="fade">
                                      <p:cBhvr>
                                        <p:cTn id="37" dur="1000"/>
                                        <p:tgtEl>
                                          <p:spTgt spid="17">
                                            <p:txEl>
                                              <p:pRg st="0" end="0"/>
                                            </p:txEl>
                                          </p:spTgt>
                                        </p:tgtEl>
                                      </p:cBhvr>
                                    </p:animEffect>
                                    <p:set>
                                      <p:cBhvr>
                                        <p:cTn id="38"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598</Words>
  <Application>Microsoft Office PowerPoint</Application>
  <PresentationFormat>Widescreen</PresentationFormat>
  <Paragraphs>67</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Brush Script MT</vt:lpstr>
      <vt:lpstr>Calibri</vt:lpstr>
      <vt:lpstr>Calibri Light</vt:lpstr>
      <vt:lpstr>Google Sans</vt:lpstr>
      <vt:lpstr>Rage Italic</vt:lpstr>
      <vt:lpstr>Viner Hand ITC</vt:lpstr>
      <vt:lpstr>Vladimir Script</vt:lpstr>
      <vt:lpstr>Office Theme</vt:lpstr>
      <vt:lpstr>PowerPoint Presentation</vt:lpstr>
      <vt:lpstr>Shang Dynasty</vt:lpstr>
      <vt:lpstr>China</vt:lpstr>
      <vt:lpstr>Beginning to end</vt:lpstr>
      <vt:lpstr>Skills They Used</vt:lpstr>
      <vt:lpstr>Great achievements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Shang Dynasty</dc:title>
  <dc:creator>Year Six</dc:creator>
  <cp:lastModifiedBy>Year Six</cp:lastModifiedBy>
  <cp:revision>36</cp:revision>
  <dcterms:created xsi:type="dcterms:W3CDTF">2024-01-17T14:46:51Z</dcterms:created>
  <dcterms:modified xsi:type="dcterms:W3CDTF">2024-01-24T15:03:15Z</dcterms:modified>
</cp:coreProperties>
</file>