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247" autoAdjust="0"/>
  </p:normalViewPr>
  <p:slideViewPr>
    <p:cSldViewPr snapToGrid="0">
      <p:cViewPr>
        <p:scale>
          <a:sx n="150" d="100"/>
          <a:sy n="150" d="100"/>
        </p:scale>
        <p:origin x="108" y="-5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D02B6-C8AB-487B-89E3-9028A90DFF7C}"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C5B03-59CC-4E39-9D82-CE232EFA847D}" type="slidenum">
              <a:rPr lang="en-GB" smtClean="0"/>
              <a:t>‹#›</a:t>
            </a:fld>
            <a:endParaRPr lang="en-GB"/>
          </a:p>
        </p:txBody>
      </p:sp>
    </p:spTree>
    <p:extLst>
      <p:ext uri="{BB962C8B-B14F-4D97-AF65-F5344CB8AC3E}">
        <p14:creationId xmlns:p14="http://schemas.microsoft.com/office/powerpoint/2010/main" val="59131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was where farming began there was also </a:t>
            </a:r>
            <a:r>
              <a:rPr lang="en-GB" dirty="0" err="1"/>
              <a:t>ri</a:t>
            </a:r>
            <a:r>
              <a:rPr lang="en-GB" dirty="0"/>
              <a:t> </a:t>
            </a:r>
            <a:r>
              <a:rPr lang="en-GB" dirty="0" err="1"/>
              <a:t>vers</a:t>
            </a:r>
            <a:r>
              <a:rPr lang="en-GB" dirty="0"/>
              <a:t> near by so that they had water and food this also was good for trade </a:t>
            </a:r>
          </a:p>
        </p:txBody>
      </p:sp>
      <p:sp>
        <p:nvSpPr>
          <p:cNvPr id="4" name="Slide Number Placeholder 3"/>
          <p:cNvSpPr>
            <a:spLocks noGrp="1"/>
          </p:cNvSpPr>
          <p:nvPr>
            <p:ph type="sldNum" sz="quarter" idx="5"/>
          </p:nvPr>
        </p:nvSpPr>
        <p:spPr/>
        <p:txBody>
          <a:bodyPr/>
          <a:lstStyle/>
          <a:p>
            <a:fld id="{3A7C5B03-59CC-4E39-9D82-CE232EFA847D}" type="slidenum">
              <a:rPr lang="en-GB" smtClean="0"/>
              <a:t>2</a:t>
            </a:fld>
            <a:endParaRPr lang="en-GB"/>
          </a:p>
        </p:txBody>
      </p:sp>
    </p:spTree>
    <p:extLst>
      <p:ext uri="{BB962C8B-B14F-4D97-AF65-F5344CB8AC3E}">
        <p14:creationId xmlns:p14="http://schemas.microsoft.com/office/powerpoint/2010/main" val="363350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we eat meat and we also do </a:t>
            </a:r>
            <a:r>
              <a:rPr lang="en-GB" dirty="0" err="1"/>
              <a:t>arythmatic</a:t>
            </a:r>
            <a:r>
              <a:rPr lang="en-GB" dirty="0"/>
              <a:t> </a:t>
            </a:r>
            <a:r>
              <a:rPr lang="en-GB" dirty="0" err="1"/>
              <a:t>geomagry</a:t>
            </a:r>
            <a:r>
              <a:rPr lang="en-GB" dirty="0"/>
              <a:t> irrigation saws and </a:t>
            </a:r>
            <a:r>
              <a:rPr lang="en-GB" dirty="0" err="1"/>
              <a:t>sandles</a:t>
            </a:r>
            <a:endParaRPr lang="en-GB" dirty="0"/>
          </a:p>
        </p:txBody>
      </p:sp>
      <p:sp>
        <p:nvSpPr>
          <p:cNvPr id="4" name="Slide Number Placeholder 3"/>
          <p:cNvSpPr>
            <a:spLocks noGrp="1"/>
          </p:cNvSpPr>
          <p:nvPr>
            <p:ph type="sldNum" sz="quarter" idx="5"/>
          </p:nvPr>
        </p:nvSpPr>
        <p:spPr/>
        <p:txBody>
          <a:bodyPr/>
          <a:lstStyle/>
          <a:p>
            <a:fld id="{3A7C5B03-59CC-4E39-9D82-CE232EFA847D}" type="slidenum">
              <a:rPr lang="en-GB" smtClean="0"/>
              <a:t>4</a:t>
            </a:fld>
            <a:endParaRPr lang="en-GB"/>
          </a:p>
        </p:txBody>
      </p:sp>
    </p:spTree>
    <p:extLst>
      <p:ext uri="{BB962C8B-B14F-4D97-AF65-F5344CB8AC3E}">
        <p14:creationId xmlns:p14="http://schemas.microsoft.com/office/powerpoint/2010/main" val="73626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used potter wheels reeds for writing  marks in clay meant words . They were also first to use copper  bronze and iron weapons The </a:t>
            </a:r>
            <a:r>
              <a:rPr lang="en-US" dirty="0" err="1"/>
              <a:t>Sumarians</a:t>
            </a:r>
            <a:r>
              <a:rPr lang="en-US" dirty="0"/>
              <a:t> were  great leaders, as they were the first to use many things that are still influencing us today, some of these things were like ,the wheel they would use chariots and horses and cart to get around, ancient </a:t>
            </a:r>
            <a:r>
              <a:rPr lang="en-US" dirty="0" err="1"/>
              <a:t>Sumaria</a:t>
            </a:r>
            <a:r>
              <a:rPr lang="en-US" dirty="0"/>
              <a:t>. They used scrolls that we  discovered . There was written research, that slavery was used in Mesopotamia </a:t>
            </a:r>
            <a:endParaRPr lang="en-GB" dirty="0"/>
          </a:p>
        </p:txBody>
      </p:sp>
      <p:sp>
        <p:nvSpPr>
          <p:cNvPr id="4" name="Slide Number Placeholder 3"/>
          <p:cNvSpPr>
            <a:spLocks noGrp="1"/>
          </p:cNvSpPr>
          <p:nvPr>
            <p:ph type="sldNum" sz="quarter" idx="5"/>
          </p:nvPr>
        </p:nvSpPr>
        <p:spPr/>
        <p:txBody>
          <a:bodyPr/>
          <a:lstStyle/>
          <a:p>
            <a:fld id="{3A7C5B03-59CC-4E39-9D82-CE232EFA847D}" type="slidenum">
              <a:rPr lang="en-GB" smtClean="0"/>
              <a:t>5</a:t>
            </a:fld>
            <a:endParaRPr lang="en-GB"/>
          </a:p>
        </p:txBody>
      </p:sp>
    </p:spTree>
    <p:extLst>
      <p:ext uri="{BB962C8B-B14F-4D97-AF65-F5344CB8AC3E}">
        <p14:creationId xmlns:p14="http://schemas.microsoft.com/office/powerpoint/2010/main" val="259690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18641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2E3B1AD-20AA-458E-B0A9-B4493028DB02}"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214965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4159078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7451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3833230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1118812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396856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1607502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124309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292216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203909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2E3B1AD-20AA-458E-B0A9-B4493028DB02}"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12075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2E3B1AD-20AA-458E-B0A9-B4493028DB02}" type="datetimeFigureOut">
              <a:rPr lang="en-GB" smtClean="0"/>
              <a:t>24/01/2024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210760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391366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248759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22E3B1AD-20AA-458E-B0A9-B4493028DB02}" type="datetimeFigureOut">
              <a:rPr lang="en-GB" smtClean="0"/>
              <a:t>24/01/2024</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265900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2E3B1AD-20AA-458E-B0A9-B4493028DB02}"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EECDE4-EA04-48E7-8407-28551A2819BD}" type="slidenum">
              <a:rPr lang="en-GB" smtClean="0"/>
              <a:t>‹#›</a:t>
            </a:fld>
            <a:endParaRPr lang="en-GB"/>
          </a:p>
        </p:txBody>
      </p:sp>
    </p:spTree>
    <p:extLst>
      <p:ext uri="{BB962C8B-B14F-4D97-AF65-F5344CB8AC3E}">
        <p14:creationId xmlns:p14="http://schemas.microsoft.com/office/powerpoint/2010/main" val="413914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2E3B1AD-20AA-458E-B0A9-B4493028DB02}" type="datetimeFigureOut">
              <a:rPr lang="en-GB" smtClean="0"/>
              <a:t>24/01/2024</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CEECDE4-EA04-48E7-8407-28551A2819BD}" type="slidenum">
              <a:rPr lang="en-GB" smtClean="0"/>
              <a:t>‹#›</a:t>
            </a:fld>
            <a:endParaRPr lang="en-GB"/>
          </a:p>
        </p:txBody>
      </p:sp>
    </p:spTree>
    <p:extLst>
      <p:ext uri="{BB962C8B-B14F-4D97-AF65-F5344CB8AC3E}">
        <p14:creationId xmlns:p14="http://schemas.microsoft.com/office/powerpoint/2010/main" val="596521070"/>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4538-18F5-486D-8A18-EB5CB2F16DF7}"/>
              </a:ext>
            </a:extLst>
          </p:cNvPr>
          <p:cNvSpPr>
            <a:spLocks noGrp="1"/>
          </p:cNvSpPr>
          <p:nvPr>
            <p:ph type="ctrTitle"/>
          </p:nvPr>
        </p:nvSpPr>
        <p:spPr/>
        <p:txBody>
          <a:bodyPr>
            <a:normAutofit/>
          </a:bodyPr>
          <a:lstStyle/>
          <a:p>
            <a:r>
              <a:rPr lang="en-GB" sz="9600" dirty="0"/>
              <a:t>SUPER SUMERIANS</a:t>
            </a:r>
          </a:p>
        </p:txBody>
      </p:sp>
      <p:sp>
        <p:nvSpPr>
          <p:cNvPr id="3" name="Subtitle 2">
            <a:extLst>
              <a:ext uri="{FF2B5EF4-FFF2-40B4-BE49-F238E27FC236}">
                <a16:creationId xmlns:a16="http://schemas.microsoft.com/office/drawing/2014/main" id="{4AC2F209-79A0-465E-8B5E-55FD0715368C}"/>
              </a:ext>
            </a:extLst>
          </p:cNvPr>
          <p:cNvSpPr>
            <a:spLocks noGrp="1"/>
          </p:cNvSpPr>
          <p:nvPr>
            <p:ph type="subTitle" idx="1"/>
          </p:nvPr>
        </p:nvSpPr>
        <p:spPr/>
        <p:txBody>
          <a:bodyPr/>
          <a:lstStyle/>
          <a:p>
            <a:r>
              <a:rPr lang="en-GB" dirty="0"/>
              <a:t>Daisy Ewan Harry</a:t>
            </a:r>
          </a:p>
        </p:txBody>
      </p:sp>
    </p:spTree>
    <p:extLst>
      <p:ext uri="{BB962C8B-B14F-4D97-AF65-F5344CB8AC3E}">
        <p14:creationId xmlns:p14="http://schemas.microsoft.com/office/powerpoint/2010/main" val="26225941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6BCA-9487-4AE4-8020-475F4E761322}"/>
              </a:ext>
            </a:extLst>
          </p:cNvPr>
          <p:cNvSpPr>
            <a:spLocks noGrp="1"/>
          </p:cNvSpPr>
          <p:nvPr>
            <p:ph type="title"/>
          </p:nvPr>
        </p:nvSpPr>
        <p:spPr>
          <a:xfrm>
            <a:off x="3821987" y="647272"/>
            <a:ext cx="3739793" cy="698643"/>
          </a:xfrm>
        </p:spPr>
        <p:txBody>
          <a:bodyPr>
            <a:normAutofit/>
          </a:bodyPr>
          <a:lstStyle/>
          <a:p>
            <a:r>
              <a:rPr lang="en-GB" dirty="0">
                <a:latin typeface="Jokerman" panose="04090605060D06020702" pitchFamily="82" charset="0"/>
              </a:rPr>
              <a:t>Location</a:t>
            </a:r>
          </a:p>
        </p:txBody>
      </p:sp>
      <p:sp>
        <p:nvSpPr>
          <p:cNvPr id="4" name="Text Placeholder 3">
            <a:extLst>
              <a:ext uri="{FF2B5EF4-FFF2-40B4-BE49-F238E27FC236}">
                <a16:creationId xmlns:a16="http://schemas.microsoft.com/office/drawing/2014/main" id="{68D2232D-B7C7-4799-B429-BBE076D5EF14}"/>
              </a:ext>
            </a:extLst>
          </p:cNvPr>
          <p:cNvSpPr>
            <a:spLocks noGrp="1"/>
          </p:cNvSpPr>
          <p:nvPr>
            <p:ph type="body" sz="half" idx="2"/>
          </p:nvPr>
        </p:nvSpPr>
        <p:spPr>
          <a:xfrm>
            <a:off x="114895" y="1709684"/>
            <a:ext cx="9152608" cy="4946414"/>
          </a:xfrm>
        </p:spPr>
        <p:txBody>
          <a:bodyPr>
            <a:normAutofit/>
          </a:bodyPr>
          <a:lstStyle/>
          <a:p>
            <a:r>
              <a:rPr lang="en-GB" sz="2400" dirty="0" err="1">
                <a:latin typeface="Arial Black" panose="020B0A04020102020204" pitchFamily="34" charset="0"/>
              </a:rPr>
              <a:t>Sumarians</a:t>
            </a:r>
            <a:r>
              <a:rPr lang="en-GB" sz="2400" dirty="0">
                <a:latin typeface="Arial Black" panose="020B0A04020102020204" pitchFamily="34" charset="0"/>
              </a:rPr>
              <a:t>  settled in and around Iran and Iraq , the terrain was  used for farmland and development. The ground will have been able to grow crops and this land was called the </a:t>
            </a:r>
            <a:r>
              <a:rPr lang="en-GB" sz="2400" dirty="0" err="1">
                <a:latin typeface="Arial Black" panose="020B0A04020102020204" pitchFamily="34" charset="0"/>
              </a:rPr>
              <a:t>Furtile</a:t>
            </a:r>
            <a:r>
              <a:rPr lang="en-GB" sz="2400" dirty="0">
                <a:latin typeface="Arial Black" panose="020B0A04020102020204" pitchFamily="34" charset="0"/>
              </a:rPr>
              <a:t>  </a:t>
            </a:r>
            <a:r>
              <a:rPr lang="en-GB" sz="2400" dirty="0" err="1">
                <a:latin typeface="Arial Black" panose="020B0A04020102020204" pitchFamily="34" charset="0"/>
              </a:rPr>
              <a:t>cresent</a:t>
            </a:r>
            <a:r>
              <a:rPr lang="en-GB" sz="2400" dirty="0">
                <a:latin typeface="Arial Black" panose="020B0A04020102020204" pitchFamily="34" charset="0"/>
              </a:rPr>
              <a:t> , the rivers were called the river </a:t>
            </a:r>
            <a:r>
              <a:rPr lang="en-GB" sz="2400" dirty="0" err="1">
                <a:latin typeface="Arial Black" panose="020B0A04020102020204" pitchFamily="34" charset="0"/>
              </a:rPr>
              <a:t>Tigres</a:t>
            </a:r>
            <a:r>
              <a:rPr lang="en-GB" sz="2400" dirty="0">
                <a:latin typeface="Arial Black" panose="020B0A04020102020204" pitchFamily="34" charset="0"/>
              </a:rPr>
              <a:t> and Euphrates .</a:t>
            </a:r>
          </a:p>
        </p:txBody>
      </p:sp>
      <p:pic>
        <p:nvPicPr>
          <p:cNvPr id="6" name="Picture 5">
            <a:extLst>
              <a:ext uri="{FF2B5EF4-FFF2-40B4-BE49-F238E27FC236}">
                <a16:creationId xmlns:a16="http://schemas.microsoft.com/office/drawing/2014/main" id="{3F2A1DB7-3EE6-4EF8-9445-98DD807B3DE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9101930" y="3343274"/>
            <a:ext cx="2851350" cy="2645003"/>
          </a:xfrm>
          <a:prstGeom prst="rect">
            <a:avLst/>
          </a:prstGeom>
          <a:ln w="228600" cap="sq" cmpd="thickThin">
            <a:solidFill>
              <a:srgbClr val="FFC000"/>
            </a:solidFill>
            <a:prstDash val="solid"/>
            <a:miter lim="800000"/>
          </a:ln>
          <a:effectLst>
            <a:innerShdw blurRad="76200">
              <a:srgbClr val="000000"/>
            </a:innerShdw>
          </a:effectLst>
          <a:scene3d>
            <a:camera prst="perspectiveContrastingLeftFacing"/>
            <a:lightRig rig="threePt" dir="t"/>
          </a:scene3d>
        </p:spPr>
      </p:pic>
    </p:spTree>
    <p:extLst>
      <p:ext uri="{BB962C8B-B14F-4D97-AF65-F5344CB8AC3E}">
        <p14:creationId xmlns:p14="http://schemas.microsoft.com/office/powerpoint/2010/main" val="62687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90FD-EB4B-4459-9F34-F289D6C288EE}"/>
              </a:ext>
            </a:extLst>
          </p:cNvPr>
          <p:cNvSpPr>
            <a:spLocks noGrp="1"/>
          </p:cNvSpPr>
          <p:nvPr>
            <p:ph type="title"/>
          </p:nvPr>
        </p:nvSpPr>
        <p:spPr>
          <a:xfrm>
            <a:off x="3392556" y="259108"/>
            <a:ext cx="4412973" cy="1325563"/>
          </a:xfrm>
        </p:spPr>
        <p:txBody>
          <a:bodyPr>
            <a:noAutofit/>
          </a:bodyPr>
          <a:lstStyle/>
          <a:p>
            <a:r>
              <a:rPr lang="en-GB" sz="6600" dirty="0">
                <a:solidFill>
                  <a:srgbClr val="FF0000"/>
                </a:solidFill>
                <a:latin typeface="Blackadder ITC" panose="04020505051007020D02" pitchFamily="82" charset="0"/>
              </a:rPr>
              <a:t>Development </a:t>
            </a:r>
          </a:p>
        </p:txBody>
      </p:sp>
      <p:sp>
        <p:nvSpPr>
          <p:cNvPr id="3" name="Content Placeholder 2">
            <a:extLst>
              <a:ext uri="{FF2B5EF4-FFF2-40B4-BE49-F238E27FC236}">
                <a16:creationId xmlns:a16="http://schemas.microsoft.com/office/drawing/2014/main" id="{9DDF75DD-FB54-4D4D-B770-8D6595026154}"/>
              </a:ext>
            </a:extLst>
          </p:cNvPr>
          <p:cNvSpPr>
            <a:spLocks noGrp="1"/>
          </p:cNvSpPr>
          <p:nvPr>
            <p:ph idx="1"/>
          </p:nvPr>
        </p:nvSpPr>
        <p:spPr/>
        <p:txBody>
          <a:bodyPr>
            <a:normAutofit fontScale="62500" lnSpcReduction="20000"/>
          </a:bodyPr>
          <a:lstStyle/>
          <a:p>
            <a:r>
              <a:rPr lang="en-GB" sz="4400" dirty="0">
                <a:latin typeface="Sylfaen" panose="010A0502050306030303" pitchFamily="18" charset="0"/>
              </a:rPr>
              <a:t>They lived around 5300 BC  - 1940 BC their rein ended around the early bronze age periods ,the first king of </a:t>
            </a:r>
            <a:r>
              <a:rPr lang="en-GB" sz="4400" dirty="0" err="1">
                <a:latin typeface="Sylfaen" panose="010A0502050306030303" pitchFamily="18" charset="0"/>
              </a:rPr>
              <a:t>sumaria</a:t>
            </a:r>
            <a:r>
              <a:rPr lang="en-GB" sz="4400" dirty="0">
                <a:latin typeface="Sylfaen" panose="010A0502050306030303" pitchFamily="18" charset="0"/>
              </a:rPr>
              <a:t> was called </a:t>
            </a:r>
            <a:r>
              <a:rPr lang="en-GB" sz="4400" dirty="0" err="1">
                <a:latin typeface="Sylfaen" panose="010A0502050306030303" pitchFamily="18" charset="0"/>
              </a:rPr>
              <a:t>Aluliumwho</a:t>
            </a:r>
            <a:r>
              <a:rPr lang="en-GB" sz="4400" dirty="0">
                <a:latin typeface="Sylfaen" panose="010A0502050306030303" pitchFamily="18" charset="0"/>
              </a:rPr>
              <a:t> was ruler of </a:t>
            </a:r>
            <a:r>
              <a:rPr lang="en-GB" sz="4400" dirty="0" err="1">
                <a:latin typeface="Sylfaen" panose="010A0502050306030303" pitchFamily="18" charset="0"/>
              </a:rPr>
              <a:t>Eridu</a:t>
            </a:r>
            <a:r>
              <a:rPr lang="en-GB" sz="4400" dirty="0">
                <a:latin typeface="Sylfaen" panose="010A0502050306030303" pitchFamily="18" charset="0"/>
              </a:rPr>
              <a:t>  this was a city .</a:t>
            </a:r>
          </a:p>
          <a:p>
            <a:endParaRPr lang="en-GB" sz="4400" dirty="0">
              <a:latin typeface="Sylfaen" panose="010A0502050306030303" pitchFamily="18" charset="0"/>
            </a:endParaRPr>
          </a:p>
          <a:p>
            <a:r>
              <a:rPr lang="en-GB" sz="4400" dirty="0">
                <a:latin typeface="Sylfaen" panose="010A0502050306030303" pitchFamily="18" charset="0"/>
              </a:rPr>
              <a:t>Nomads were living in the area and began to settle there.</a:t>
            </a:r>
          </a:p>
          <a:p>
            <a:endParaRPr lang="en-GB" sz="4400" dirty="0">
              <a:latin typeface="Sylfaen" panose="010A0502050306030303" pitchFamily="18" charset="0"/>
            </a:endParaRPr>
          </a:p>
          <a:p>
            <a:r>
              <a:rPr lang="en-GB" sz="4400" dirty="0">
                <a:latin typeface="Sylfaen" panose="010A0502050306030303" pitchFamily="18" charset="0"/>
              </a:rPr>
              <a:t>They built small houses, this developed ,and soon into advanced city states.</a:t>
            </a:r>
          </a:p>
        </p:txBody>
      </p:sp>
    </p:spTree>
    <p:extLst>
      <p:ext uri="{BB962C8B-B14F-4D97-AF65-F5344CB8AC3E}">
        <p14:creationId xmlns:p14="http://schemas.microsoft.com/office/powerpoint/2010/main" val="19518127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15AC-7AFF-4299-A791-1CC7615C5E1C}"/>
              </a:ext>
            </a:extLst>
          </p:cNvPr>
          <p:cNvSpPr>
            <a:spLocks noGrp="1"/>
          </p:cNvSpPr>
          <p:nvPr>
            <p:ph type="title"/>
          </p:nvPr>
        </p:nvSpPr>
        <p:spPr>
          <a:xfrm>
            <a:off x="836612" y="278296"/>
            <a:ext cx="3935413" cy="874643"/>
          </a:xfrm>
        </p:spPr>
        <p:txBody>
          <a:bodyPr>
            <a:normAutofit/>
          </a:bodyPr>
          <a:lstStyle/>
          <a:p>
            <a:r>
              <a:rPr lang="en-US" sz="3600" dirty="0">
                <a:latin typeface="Blackadder ITC" panose="04020505051007020D02" pitchFamily="82" charset="0"/>
              </a:rPr>
              <a:t>POPULARITY</a:t>
            </a:r>
            <a:endParaRPr lang="en-GB" sz="3600" dirty="0">
              <a:latin typeface="Blackadder ITC" panose="04020505051007020D02" pitchFamily="82" charset="0"/>
            </a:endParaRPr>
          </a:p>
        </p:txBody>
      </p:sp>
      <p:sp>
        <p:nvSpPr>
          <p:cNvPr id="4" name="Text Placeholder 3">
            <a:extLst>
              <a:ext uri="{FF2B5EF4-FFF2-40B4-BE49-F238E27FC236}">
                <a16:creationId xmlns:a16="http://schemas.microsoft.com/office/drawing/2014/main" id="{1BC6616E-E634-4125-BDE2-96EBEAE75DBE}"/>
              </a:ext>
            </a:extLst>
          </p:cNvPr>
          <p:cNvSpPr>
            <a:spLocks noGrp="1"/>
          </p:cNvSpPr>
          <p:nvPr>
            <p:ph type="body" sz="half" idx="2"/>
          </p:nvPr>
        </p:nvSpPr>
        <p:spPr>
          <a:xfrm>
            <a:off x="836612" y="1715784"/>
            <a:ext cx="4362112" cy="3372321"/>
          </a:xfrm>
        </p:spPr>
        <p:txBody>
          <a:bodyPr>
            <a:noAutofit/>
          </a:bodyPr>
          <a:lstStyle/>
          <a:p>
            <a:r>
              <a:rPr lang="en-US" sz="2800" dirty="0">
                <a:latin typeface="Bahnschrift Condensed" panose="020B0502040204020203" pitchFamily="34" charset="0"/>
              </a:rPr>
              <a:t>The </a:t>
            </a:r>
            <a:r>
              <a:rPr lang="en-US" sz="2800" dirty="0" err="1">
                <a:latin typeface="Bahnschrift Condensed" panose="020B0502040204020203" pitchFamily="34" charset="0"/>
              </a:rPr>
              <a:t>sumers</a:t>
            </a:r>
            <a:r>
              <a:rPr lang="en-US" sz="2800" dirty="0">
                <a:latin typeface="Bahnschrift Condensed" panose="020B0502040204020203" pitchFamily="34" charset="0"/>
              </a:rPr>
              <a:t> were famous for writing, they also used laws and science  and used animals not just as farm work, but also ate them we also use there influence today.</a:t>
            </a:r>
          </a:p>
        </p:txBody>
      </p:sp>
      <p:pic>
        <p:nvPicPr>
          <p:cNvPr id="8" name="Picture 7">
            <a:extLst>
              <a:ext uri="{FF2B5EF4-FFF2-40B4-BE49-F238E27FC236}">
                <a16:creationId xmlns:a16="http://schemas.microsoft.com/office/drawing/2014/main" id="{AE7877E8-09C5-4896-9FF0-44BC1320D7D3}"/>
              </a:ext>
            </a:extLst>
          </p:cNvPr>
          <p:cNvPicPr>
            <a:picLocks noChangeAspect="1"/>
          </p:cNvPicPr>
          <p:nvPr/>
        </p:nvPicPr>
        <p:blipFill>
          <a:blip r:embed="rId3">
            <a:alphaModFix/>
            <a:extLst>
              <a:ext uri="{BEBA8EAE-BF5A-486C-A8C5-ECC9F3942E4B}">
                <a14:imgProps xmlns:a14="http://schemas.microsoft.com/office/drawing/2010/main">
                  <a14:imgLayer r:embed="rId4">
                    <a14:imgEffect>
                      <a14:artisticPencilSketch/>
                    </a14:imgEffect>
                    <a14:imgEffect>
                      <a14:sharpenSoften amount="-25000"/>
                    </a14:imgEffect>
                    <a14:imgEffect>
                      <a14:colorTemperature colorTemp="4700"/>
                    </a14:imgEffect>
                    <a14:imgEffect>
                      <a14:brightnessContrast bright="40000" contrast="40000"/>
                    </a14:imgEffect>
                  </a14:imgLayer>
                </a14:imgProps>
              </a:ext>
            </a:extLst>
          </a:blip>
          <a:stretch>
            <a:fillRect/>
          </a:stretch>
        </p:blipFill>
        <p:spPr>
          <a:xfrm>
            <a:off x="5317797" y="2871843"/>
            <a:ext cx="1933845" cy="3372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03422D1C-7FE2-40D7-BFF3-7D8855D539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1642" y="91319"/>
            <a:ext cx="3110595" cy="2669157"/>
          </a:xfrm>
          <a:prstGeom prst="rect">
            <a:avLst/>
          </a:prstGeom>
        </p:spPr>
      </p:pic>
    </p:spTree>
    <p:extLst>
      <p:ext uri="{BB962C8B-B14F-4D97-AF65-F5344CB8AC3E}">
        <p14:creationId xmlns:p14="http://schemas.microsoft.com/office/powerpoint/2010/main" val="3993314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E04E-A3E7-425B-92CD-80CAA6A56586}"/>
              </a:ext>
            </a:extLst>
          </p:cNvPr>
          <p:cNvSpPr>
            <a:spLocks noGrp="1"/>
          </p:cNvSpPr>
          <p:nvPr>
            <p:ph type="title"/>
          </p:nvPr>
        </p:nvSpPr>
        <p:spPr>
          <a:xfrm>
            <a:off x="438151" y="904874"/>
            <a:ext cx="9612684" cy="948373"/>
          </a:xfrm>
        </p:spPr>
        <p:txBody>
          <a:bodyPr/>
          <a:lstStyle/>
          <a:p>
            <a:r>
              <a:rPr lang="en-US" dirty="0"/>
              <a:t>VICTORIOUS LEADERS </a:t>
            </a:r>
            <a:endParaRPr lang="en-GB" dirty="0"/>
          </a:p>
        </p:txBody>
      </p:sp>
      <p:sp>
        <p:nvSpPr>
          <p:cNvPr id="3" name="Content Placeholder 2">
            <a:extLst>
              <a:ext uri="{FF2B5EF4-FFF2-40B4-BE49-F238E27FC236}">
                <a16:creationId xmlns:a16="http://schemas.microsoft.com/office/drawing/2014/main" id="{D046F373-5750-4495-B5E2-E407197DA54F}"/>
              </a:ext>
            </a:extLst>
          </p:cNvPr>
          <p:cNvSpPr>
            <a:spLocks noGrp="1"/>
          </p:cNvSpPr>
          <p:nvPr>
            <p:ph idx="1"/>
          </p:nvPr>
        </p:nvSpPr>
        <p:spPr>
          <a:xfrm flipH="1">
            <a:off x="295275" y="1555751"/>
            <a:ext cx="10725150" cy="2242504"/>
          </a:xfrm>
        </p:spPr>
        <p:txBody>
          <a:bodyPr>
            <a:normAutofit/>
          </a:bodyPr>
          <a:lstStyle/>
          <a:p>
            <a:pPr marL="0" indent="0">
              <a:buNone/>
            </a:pPr>
            <a:endParaRPr lang="en-US" dirty="0"/>
          </a:p>
          <a:p>
            <a:r>
              <a:rPr lang="en-US" dirty="0"/>
              <a:t>The wheel</a:t>
            </a:r>
          </a:p>
          <a:p>
            <a:r>
              <a:rPr lang="en-US" dirty="0"/>
              <a:t>Chariots and horse and cart </a:t>
            </a:r>
          </a:p>
          <a:p>
            <a:r>
              <a:rPr lang="en-US" dirty="0"/>
              <a:t>Scrolls that we discovered  </a:t>
            </a:r>
          </a:p>
          <a:p>
            <a:r>
              <a:rPr lang="en-US" dirty="0"/>
              <a:t>And they used slavery                                                                        </a:t>
            </a:r>
            <a:endParaRPr lang="en-GB" dirty="0"/>
          </a:p>
        </p:txBody>
      </p:sp>
      <p:pic>
        <p:nvPicPr>
          <p:cNvPr id="5" name="Picture 4">
            <a:extLst>
              <a:ext uri="{FF2B5EF4-FFF2-40B4-BE49-F238E27FC236}">
                <a16:creationId xmlns:a16="http://schemas.microsoft.com/office/drawing/2014/main" id="{8555A64E-A27C-49AF-989C-F60329EE9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526" y="3687131"/>
            <a:ext cx="6003924" cy="1659569"/>
          </a:xfrm>
          <a:prstGeom prst="rect">
            <a:avLst/>
          </a:prstGeom>
        </p:spPr>
      </p:pic>
    </p:spTree>
    <p:extLst>
      <p:ext uri="{BB962C8B-B14F-4D97-AF65-F5344CB8AC3E}">
        <p14:creationId xmlns:p14="http://schemas.microsoft.com/office/powerpoint/2010/main" val="173745719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3527-79B1-41D6-87E9-81EFE2510024}"/>
              </a:ext>
            </a:extLst>
          </p:cNvPr>
          <p:cNvSpPr>
            <a:spLocks noGrp="1"/>
          </p:cNvSpPr>
          <p:nvPr>
            <p:ph type="title"/>
          </p:nvPr>
        </p:nvSpPr>
        <p:spPr>
          <a:xfrm>
            <a:off x="857250" y="452718"/>
            <a:ext cx="11963400" cy="4519332"/>
          </a:xfrm>
        </p:spPr>
        <p:txBody>
          <a:bodyPr>
            <a:normAutofit/>
          </a:bodyPr>
          <a:lstStyle/>
          <a:p>
            <a:r>
              <a:rPr lang="en-US" sz="4800" dirty="0">
                <a:solidFill>
                  <a:srgbClr val="00B0F0"/>
                </a:solidFill>
                <a:latin typeface="Algerian" panose="04020705040A02060702" pitchFamily="82" charset="0"/>
              </a:rPr>
              <a:t>Why  THEY ARE THE BEST</a:t>
            </a:r>
            <a:endParaRPr lang="en-GB" sz="4800" dirty="0">
              <a:solidFill>
                <a:srgbClr val="00B0F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1616139B-736E-4E6B-AA92-6CC26B8BFED8}"/>
              </a:ext>
            </a:extLst>
          </p:cNvPr>
          <p:cNvSpPr>
            <a:spLocks noGrp="1"/>
          </p:cNvSpPr>
          <p:nvPr>
            <p:ph sz="half" idx="1"/>
          </p:nvPr>
        </p:nvSpPr>
        <p:spPr>
          <a:xfrm>
            <a:off x="1710396" y="1910031"/>
            <a:ext cx="6631745" cy="4351338"/>
          </a:xfrm>
        </p:spPr>
        <p:txBody>
          <a:bodyPr/>
          <a:lstStyle/>
          <a:p>
            <a:r>
              <a:rPr lang="en-US" dirty="0" err="1">
                <a:solidFill>
                  <a:schemeClr val="accent3">
                    <a:lumMod val="20000"/>
                    <a:lumOff val="80000"/>
                  </a:schemeClr>
                </a:solidFill>
                <a:latin typeface="Wide Latin" panose="020A0A07050505020404" pitchFamily="18" charset="0"/>
              </a:rPr>
              <a:t>Sumarians</a:t>
            </a:r>
            <a:r>
              <a:rPr lang="en-US" dirty="0">
                <a:solidFill>
                  <a:schemeClr val="accent3">
                    <a:lumMod val="20000"/>
                    <a:lumOff val="80000"/>
                  </a:schemeClr>
                </a:solidFill>
                <a:latin typeface="Wide Latin" panose="020A0A07050505020404" pitchFamily="18" charset="0"/>
              </a:rPr>
              <a:t> should be remembered in history, because of their historical significance , they were the first to use things they were known for  advanced writing </a:t>
            </a:r>
          </a:p>
          <a:p>
            <a:endParaRPr lang="en-US" dirty="0">
              <a:solidFill>
                <a:schemeClr val="accent3">
                  <a:lumMod val="20000"/>
                  <a:lumOff val="80000"/>
                </a:schemeClr>
              </a:solidFill>
              <a:latin typeface="Wide Latin" panose="020A0A07050505020404" pitchFamily="18" charset="0"/>
            </a:endParaRPr>
          </a:p>
          <a:p>
            <a:r>
              <a:rPr lang="en-US" dirty="0">
                <a:solidFill>
                  <a:schemeClr val="accent3">
                    <a:lumMod val="20000"/>
                    <a:lumOff val="80000"/>
                  </a:schemeClr>
                </a:solidFill>
                <a:latin typeface="Wide Latin" panose="020A0A07050505020404" pitchFamily="18" charset="0"/>
              </a:rPr>
              <a:t>Literature agriculture architecture arts religious systems government and more </a:t>
            </a:r>
            <a:endParaRPr lang="en-GB" dirty="0">
              <a:solidFill>
                <a:schemeClr val="accent3">
                  <a:lumMod val="20000"/>
                  <a:lumOff val="80000"/>
                </a:schemeClr>
              </a:solidFill>
              <a:latin typeface="Wide Latin" panose="020A0A07050505020404" pitchFamily="18" charset="0"/>
            </a:endParaRPr>
          </a:p>
        </p:txBody>
      </p:sp>
    </p:spTree>
    <p:extLst>
      <p:ext uri="{BB962C8B-B14F-4D97-AF65-F5344CB8AC3E}">
        <p14:creationId xmlns:p14="http://schemas.microsoft.com/office/powerpoint/2010/main" val="678858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217</TotalTime>
  <Words>336</Words>
  <Application>Microsoft Office PowerPoint</Application>
  <PresentationFormat>Widescreen</PresentationFormat>
  <Paragraphs>28</Paragraphs>
  <Slides>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Algerian</vt:lpstr>
      <vt:lpstr>Arial</vt:lpstr>
      <vt:lpstr>Arial Black</vt:lpstr>
      <vt:lpstr>Bahnschrift Condensed</vt:lpstr>
      <vt:lpstr>Blackadder ITC</vt:lpstr>
      <vt:lpstr>Calibri</vt:lpstr>
      <vt:lpstr>Century Gothic</vt:lpstr>
      <vt:lpstr>Jokerman</vt:lpstr>
      <vt:lpstr>Sylfaen</vt:lpstr>
      <vt:lpstr>Wide Latin</vt:lpstr>
      <vt:lpstr>Wingdings 3</vt:lpstr>
      <vt:lpstr>Ion</vt:lpstr>
      <vt:lpstr>SUPER SUMERIANS</vt:lpstr>
      <vt:lpstr>Location</vt:lpstr>
      <vt:lpstr>Development </vt:lpstr>
      <vt:lpstr>POPULARITY</vt:lpstr>
      <vt:lpstr>VICTORIOUS LEADERS </vt:lpstr>
      <vt:lpstr>Why  THEY ARE THE BEST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SUMER</dc:title>
  <dc:creator>Year Six</dc:creator>
  <cp:lastModifiedBy>Year Six</cp:lastModifiedBy>
  <cp:revision>26</cp:revision>
  <dcterms:created xsi:type="dcterms:W3CDTF">2024-01-17T14:45:47Z</dcterms:created>
  <dcterms:modified xsi:type="dcterms:W3CDTF">2024-01-24T15:04:10Z</dcterms:modified>
</cp:coreProperties>
</file>