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7E793C-1EF6-4673-81F1-3C912BA45D89}" type="datetimeFigureOut">
              <a:rPr lang="en-GB" smtClean="0"/>
              <a:t>24/01/2024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63BF52-09BF-4DDC-AAD5-8F6D6E9B4C28}" type="slidenum">
              <a:rPr lang="en-GB" smtClean="0"/>
              <a:t>‹#›</a:t>
            </a:fld>
            <a:endParaRPr lang="en-GB"/>
          </a:p>
        </p:txBody>
      </p:sp>
    </p:spTree>
    <p:extLst>
      <p:ext uri="{BB962C8B-B14F-4D97-AF65-F5344CB8AC3E}">
        <p14:creationId xmlns:p14="http://schemas.microsoft.com/office/powerpoint/2010/main" val="2977968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Deacon: We are the potato dynasty and this Power Point is all about the Shang Dynasty!</a:t>
            </a:r>
            <a:endParaRPr lang="en-GB" dirty="0"/>
          </a:p>
        </p:txBody>
      </p:sp>
      <p:sp>
        <p:nvSpPr>
          <p:cNvPr id="4" name="Slide Number Placeholder 3"/>
          <p:cNvSpPr>
            <a:spLocks noGrp="1"/>
          </p:cNvSpPr>
          <p:nvPr>
            <p:ph type="sldNum" sz="quarter" idx="5"/>
          </p:nvPr>
        </p:nvSpPr>
        <p:spPr/>
        <p:txBody>
          <a:bodyPr/>
          <a:lstStyle/>
          <a:p>
            <a:fld id="{FA63BF52-09BF-4DDC-AAD5-8F6D6E9B4C28}" type="slidenum">
              <a:rPr lang="en-GB" smtClean="0"/>
              <a:t>1</a:t>
            </a:fld>
            <a:endParaRPr lang="en-GB"/>
          </a:p>
        </p:txBody>
      </p:sp>
    </p:spTree>
    <p:extLst>
      <p:ext uri="{BB962C8B-B14F-4D97-AF65-F5344CB8AC3E}">
        <p14:creationId xmlns:p14="http://schemas.microsoft.com/office/powerpoint/2010/main" val="219437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Robert: The Shang Dynasty took place in China, the weather would have been nice and hot due to the fact that it was in the Subtropics. In this area there were two major rivers running through it: the Yellow river and the Yang Ze river</a:t>
            </a:r>
            <a:endParaRPr lang="en-GB" dirty="0"/>
          </a:p>
        </p:txBody>
      </p:sp>
      <p:sp>
        <p:nvSpPr>
          <p:cNvPr id="4" name="Slide Number Placeholder 3"/>
          <p:cNvSpPr>
            <a:spLocks noGrp="1"/>
          </p:cNvSpPr>
          <p:nvPr>
            <p:ph type="sldNum" sz="quarter" idx="5"/>
          </p:nvPr>
        </p:nvSpPr>
        <p:spPr/>
        <p:txBody>
          <a:bodyPr/>
          <a:lstStyle/>
          <a:p>
            <a:fld id="{FA63BF52-09BF-4DDC-AAD5-8F6D6E9B4C28}" type="slidenum">
              <a:rPr lang="en-GB" smtClean="0"/>
              <a:t>2</a:t>
            </a:fld>
            <a:endParaRPr lang="en-GB"/>
          </a:p>
        </p:txBody>
      </p:sp>
    </p:spTree>
    <p:extLst>
      <p:ext uri="{BB962C8B-B14F-4D97-AF65-F5344CB8AC3E}">
        <p14:creationId xmlns:p14="http://schemas.microsoft.com/office/powerpoint/2010/main" val="410363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Kourtney: The Shang Dynasty started in 1600 BC circa when Tang Shang defeated the evil king Jie of the Xia Dynasty.</a:t>
            </a:r>
          </a:p>
          <a:p>
            <a:r>
              <a:rPr lang="en-GB" dirty="0"/>
              <a:t>It ended around 1050BCE.</a:t>
            </a:r>
          </a:p>
        </p:txBody>
      </p:sp>
      <p:sp>
        <p:nvSpPr>
          <p:cNvPr id="4" name="Slide Number Placeholder 3"/>
          <p:cNvSpPr>
            <a:spLocks noGrp="1"/>
          </p:cNvSpPr>
          <p:nvPr>
            <p:ph type="sldNum" sz="quarter" idx="5"/>
          </p:nvPr>
        </p:nvSpPr>
        <p:spPr/>
        <p:txBody>
          <a:bodyPr/>
          <a:lstStyle/>
          <a:p>
            <a:fld id="{FA63BF52-09BF-4DDC-AAD5-8F6D6E9B4C28}" type="slidenum">
              <a:rPr lang="en-GB" smtClean="0"/>
              <a:t>3</a:t>
            </a:fld>
            <a:endParaRPr lang="en-GB"/>
          </a:p>
        </p:txBody>
      </p:sp>
    </p:spTree>
    <p:extLst>
      <p:ext uri="{BB962C8B-B14F-4D97-AF65-F5344CB8AC3E}">
        <p14:creationId xmlns:p14="http://schemas.microsoft.com/office/powerpoint/2010/main" val="337721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Deacon: The people of The Shang Dynasty had many skills including: jade carving; they could make beautiful pottery out of the stuff, they made advanced bronze technology, they made a writing system too!</a:t>
            </a:r>
            <a:endParaRPr lang="en-GB" dirty="0"/>
          </a:p>
        </p:txBody>
      </p:sp>
      <p:sp>
        <p:nvSpPr>
          <p:cNvPr id="4" name="Slide Number Placeholder 3"/>
          <p:cNvSpPr>
            <a:spLocks noGrp="1"/>
          </p:cNvSpPr>
          <p:nvPr>
            <p:ph type="sldNum" sz="quarter" idx="5"/>
          </p:nvPr>
        </p:nvSpPr>
        <p:spPr/>
        <p:txBody>
          <a:bodyPr/>
          <a:lstStyle/>
          <a:p>
            <a:fld id="{FA63BF52-09BF-4DDC-AAD5-8F6D6E9B4C28}" type="slidenum">
              <a:rPr lang="en-GB" smtClean="0"/>
              <a:t>4</a:t>
            </a:fld>
            <a:endParaRPr lang="en-GB"/>
          </a:p>
        </p:txBody>
      </p:sp>
    </p:spTree>
    <p:extLst>
      <p:ext uri="{BB962C8B-B14F-4D97-AF65-F5344CB8AC3E}">
        <p14:creationId xmlns:p14="http://schemas.microsoft.com/office/powerpoint/2010/main" val="9612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Kourtney: The Shang Dynasty achieved many different feats. They were actually the earliest historic Dynasty! They also created the first Lunar and Solar calendar, as well as making the year 365 days!</a:t>
            </a:r>
            <a:endParaRPr lang="en-GB" dirty="0"/>
          </a:p>
        </p:txBody>
      </p:sp>
      <p:sp>
        <p:nvSpPr>
          <p:cNvPr id="4" name="Slide Number Placeholder 3"/>
          <p:cNvSpPr>
            <a:spLocks noGrp="1"/>
          </p:cNvSpPr>
          <p:nvPr>
            <p:ph type="sldNum" sz="quarter" idx="5"/>
          </p:nvPr>
        </p:nvSpPr>
        <p:spPr/>
        <p:txBody>
          <a:bodyPr/>
          <a:lstStyle/>
          <a:p>
            <a:fld id="{FA63BF52-09BF-4DDC-AAD5-8F6D6E9B4C28}" type="slidenum">
              <a:rPr lang="en-GB" smtClean="0"/>
              <a:t>5</a:t>
            </a:fld>
            <a:endParaRPr lang="en-GB"/>
          </a:p>
        </p:txBody>
      </p:sp>
    </p:spTree>
    <p:extLst>
      <p:ext uri="{BB962C8B-B14F-4D97-AF65-F5344CB8AC3E}">
        <p14:creationId xmlns:p14="http://schemas.microsoft.com/office/powerpoint/2010/main" val="2318773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Robert: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was firmly established civilization. A The Shang dynasty he Dynasty also worshipped a supreme god; significant battle in this time was the Battle of Mingtiao. </a:t>
            </a:r>
          </a:p>
          <a:p>
            <a:endParaRPr lang="en-GB" dirty="0"/>
          </a:p>
        </p:txBody>
      </p:sp>
      <p:sp>
        <p:nvSpPr>
          <p:cNvPr id="4" name="Slide Number Placeholder 3"/>
          <p:cNvSpPr>
            <a:spLocks noGrp="1"/>
          </p:cNvSpPr>
          <p:nvPr>
            <p:ph type="sldNum" sz="quarter" idx="5"/>
          </p:nvPr>
        </p:nvSpPr>
        <p:spPr/>
        <p:txBody>
          <a:bodyPr/>
          <a:lstStyle/>
          <a:p>
            <a:fld id="{FA63BF52-09BF-4DDC-AAD5-8F6D6E9B4C28}" type="slidenum">
              <a:rPr lang="en-GB" smtClean="0"/>
              <a:t>6</a:t>
            </a:fld>
            <a:endParaRPr lang="en-GB"/>
          </a:p>
        </p:txBody>
      </p:sp>
    </p:spTree>
    <p:extLst>
      <p:ext uri="{BB962C8B-B14F-4D97-AF65-F5344CB8AC3E}">
        <p14:creationId xmlns:p14="http://schemas.microsoft.com/office/powerpoint/2010/main" val="2490060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EC690-9570-40D0-8C00-4E140148473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E61F69B-7376-4EE6-BDA8-740263A0E2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BD8812C-8507-485B-9CE7-EB71E6134BB6}"/>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5" name="Footer Placeholder 4">
            <a:extLst>
              <a:ext uri="{FF2B5EF4-FFF2-40B4-BE49-F238E27FC236}">
                <a16:creationId xmlns:a16="http://schemas.microsoft.com/office/drawing/2014/main" id="{D31E0A90-3870-42FA-B9A0-3ED4D77D1D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0105C-48B8-449A-B573-90FDFA781890}"/>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553781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47D0D-4A5F-435C-860D-92F2B525FA0F}"/>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BFED648-3FFF-47E9-B2AC-53F75415E31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1CACC87-A7DD-41F9-923E-0E418CF148AA}"/>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5" name="Footer Placeholder 4">
            <a:extLst>
              <a:ext uri="{FF2B5EF4-FFF2-40B4-BE49-F238E27FC236}">
                <a16:creationId xmlns:a16="http://schemas.microsoft.com/office/drawing/2014/main" id="{883CD7BC-AE5C-4FBE-A25C-991C7192CF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567B6E-4DC5-4752-A5E7-7C593324CB54}"/>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13268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DAC834-F9E4-42B1-B750-F1000200391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D2DA772-D5A9-4838-BD60-013AE11EC13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81B9DF2-9183-42D4-9D40-6C26CE5EC844}"/>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5" name="Footer Placeholder 4">
            <a:extLst>
              <a:ext uri="{FF2B5EF4-FFF2-40B4-BE49-F238E27FC236}">
                <a16:creationId xmlns:a16="http://schemas.microsoft.com/office/drawing/2014/main" id="{7C835704-B6C6-4263-9F0B-1BFDACAB8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D3AB9-3069-4F62-80C1-B0310015504F}"/>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92970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C4B4-181D-4EDE-85F3-48888A1358D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EA72326-6688-43C3-924D-050759468DB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D2AF30-27F8-47D4-A857-5A6E174A7AC8}"/>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5" name="Footer Placeholder 4">
            <a:extLst>
              <a:ext uri="{FF2B5EF4-FFF2-40B4-BE49-F238E27FC236}">
                <a16:creationId xmlns:a16="http://schemas.microsoft.com/office/drawing/2014/main" id="{D7C3D625-CCE7-4B03-A10C-23A9699E97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9F5BB3-7740-4C80-BA0A-119CE0A59D9E}"/>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103672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64427-B55D-44F0-A659-FDA924B84FD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AA598653-E202-42B0-A488-C94BBEA216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60A76C-DC4E-479B-8C67-DE0D499B66EE}"/>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5" name="Footer Placeholder 4">
            <a:extLst>
              <a:ext uri="{FF2B5EF4-FFF2-40B4-BE49-F238E27FC236}">
                <a16:creationId xmlns:a16="http://schemas.microsoft.com/office/drawing/2014/main" id="{464D94F8-BEEE-4B69-B75E-6FB25AF359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9A4F812-229C-432B-95A9-3DB43287E616}"/>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353785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20703-0FB9-478E-8A24-90CAF843C13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584056B-86FC-46ED-ADF9-54B235090F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EA991D0-A304-425F-A585-F2A5B2DB40D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0415A956-D64E-437E-AF88-C82D1023347B}"/>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6" name="Footer Placeholder 5">
            <a:extLst>
              <a:ext uri="{FF2B5EF4-FFF2-40B4-BE49-F238E27FC236}">
                <a16:creationId xmlns:a16="http://schemas.microsoft.com/office/drawing/2014/main" id="{517ACB49-AC91-4A61-B6A2-7E7AB24BF9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B9D42E-A606-481A-A41B-7164B1F248D7}"/>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3045428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A11CA-001D-4F18-8913-E584ACA9A90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914196A4-96EF-4448-9161-BD389E7826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AD0FD4-FE9C-46EC-BC08-61FCF4C199E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8CBE125-0905-468A-8D90-62931DC700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295524C-56DF-4151-AC88-720CF1E99F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4BD7CA0-34B9-4424-B6BB-BE5443FEF875}"/>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8" name="Footer Placeholder 7">
            <a:extLst>
              <a:ext uri="{FF2B5EF4-FFF2-40B4-BE49-F238E27FC236}">
                <a16:creationId xmlns:a16="http://schemas.microsoft.com/office/drawing/2014/main" id="{ECF73EB6-D628-4122-B27A-9C176E4C214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3E779C4-2FC4-4584-BADA-2483FA27C356}"/>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3812089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9C8D-6D06-441D-BD24-C5ADB8D58FC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EBEA66F-6217-4B08-A379-7DAC9AC9F987}"/>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4" name="Footer Placeholder 3">
            <a:extLst>
              <a:ext uri="{FF2B5EF4-FFF2-40B4-BE49-F238E27FC236}">
                <a16:creationId xmlns:a16="http://schemas.microsoft.com/office/drawing/2014/main" id="{CA3C69FF-9022-4941-82BC-93B47A11B1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DEA4D44-A170-49CE-9C92-A5C96027789F}"/>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2641340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2A156-778E-4F42-97FF-BF7AF6E19158}"/>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3" name="Footer Placeholder 2">
            <a:extLst>
              <a:ext uri="{FF2B5EF4-FFF2-40B4-BE49-F238E27FC236}">
                <a16:creationId xmlns:a16="http://schemas.microsoft.com/office/drawing/2014/main" id="{2A44D59E-D158-4634-85AC-EC4A6937B4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2346E5-4F7A-4B02-8F6E-EDFEEDED4398}"/>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477767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C127C-DDF0-420D-81DD-6CCD0AECDCF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EBA2A27-E8F5-4657-A55F-E2AFC6E5B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D68DB19-3BDF-4D00-8438-2C507DA60E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66A91CF-012C-4153-ABA5-14462B20045A}"/>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6" name="Footer Placeholder 5">
            <a:extLst>
              <a:ext uri="{FF2B5EF4-FFF2-40B4-BE49-F238E27FC236}">
                <a16:creationId xmlns:a16="http://schemas.microsoft.com/office/drawing/2014/main" id="{6C33995F-E7BC-44DB-B1CF-DE945D5F87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62C7FC-E93C-4B2D-ADA5-62242084B592}"/>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46424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7C1DF-23D0-4248-860A-E5403F9EB69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CB64EA9-7A42-4CCB-954A-B8B16DFE3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0CD0354-1EC5-470F-B7EE-9ABEDDE73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1F54C52-A0F0-4D0C-ACDF-86CED1C3BCCF}"/>
              </a:ext>
            </a:extLst>
          </p:cNvPr>
          <p:cNvSpPr>
            <a:spLocks noGrp="1"/>
          </p:cNvSpPr>
          <p:nvPr>
            <p:ph type="dt" sz="half" idx="10"/>
          </p:nvPr>
        </p:nvSpPr>
        <p:spPr/>
        <p:txBody>
          <a:bodyPr/>
          <a:lstStyle/>
          <a:p>
            <a:fld id="{5F9F7E23-F699-4F0F-841E-FD3C03D09D60}" type="datetimeFigureOut">
              <a:rPr lang="en-GB" smtClean="0"/>
              <a:t>24/01/2024</a:t>
            </a:fld>
            <a:endParaRPr lang="en-GB"/>
          </a:p>
        </p:txBody>
      </p:sp>
      <p:sp>
        <p:nvSpPr>
          <p:cNvPr id="6" name="Footer Placeholder 5">
            <a:extLst>
              <a:ext uri="{FF2B5EF4-FFF2-40B4-BE49-F238E27FC236}">
                <a16:creationId xmlns:a16="http://schemas.microsoft.com/office/drawing/2014/main" id="{22AED6F5-CD94-4207-8BDC-8D3CF85BF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E097D72-C7F4-494B-8783-92D2168679DC}"/>
              </a:ext>
            </a:extLst>
          </p:cNvPr>
          <p:cNvSpPr>
            <a:spLocks noGrp="1"/>
          </p:cNvSpPr>
          <p:nvPr>
            <p:ph type="sldNum" sz="quarter" idx="12"/>
          </p:nvPr>
        </p:nvSpPr>
        <p:spPr/>
        <p:txBody>
          <a:bodyPr/>
          <a:lstStyle/>
          <a:p>
            <a:fld id="{42CDA93F-A49E-43A8-9D68-9C7ADFA20100}" type="slidenum">
              <a:rPr lang="en-GB" smtClean="0"/>
              <a:t>‹#›</a:t>
            </a:fld>
            <a:endParaRPr lang="en-GB"/>
          </a:p>
        </p:txBody>
      </p:sp>
    </p:spTree>
    <p:extLst>
      <p:ext uri="{BB962C8B-B14F-4D97-AF65-F5344CB8AC3E}">
        <p14:creationId xmlns:p14="http://schemas.microsoft.com/office/powerpoint/2010/main" val="4734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2B4CAA-AE12-4428-A4E4-4E546FF808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36FA449-8310-40EB-B03C-F8E3872990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4AC0D17-7D34-4DE5-A6CC-C7E171AEF0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F7E23-F699-4F0F-841E-FD3C03D09D60}" type="datetimeFigureOut">
              <a:rPr lang="en-GB" smtClean="0"/>
              <a:t>24/01/2024</a:t>
            </a:fld>
            <a:endParaRPr lang="en-GB"/>
          </a:p>
        </p:txBody>
      </p:sp>
      <p:sp>
        <p:nvSpPr>
          <p:cNvPr id="5" name="Footer Placeholder 4">
            <a:extLst>
              <a:ext uri="{FF2B5EF4-FFF2-40B4-BE49-F238E27FC236}">
                <a16:creationId xmlns:a16="http://schemas.microsoft.com/office/drawing/2014/main" id="{C566A8AC-F68D-46C2-B3DD-4296BC62A6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D8D3D5-6847-4F21-87E6-95D6933DF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DA93F-A49E-43A8-9D68-9C7ADFA20100}" type="slidenum">
              <a:rPr lang="en-GB" smtClean="0"/>
              <a:t>‹#›</a:t>
            </a:fld>
            <a:endParaRPr lang="en-GB"/>
          </a:p>
        </p:txBody>
      </p:sp>
    </p:spTree>
    <p:extLst>
      <p:ext uri="{BB962C8B-B14F-4D97-AF65-F5344CB8AC3E}">
        <p14:creationId xmlns:p14="http://schemas.microsoft.com/office/powerpoint/2010/main" val="3133517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3B4F-6B70-42DF-B3EA-2A2F93A39AA5}"/>
              </a:ext>
            </a:extLst>
          </p:cNvPr>
          <p:cNvSpPr>
            <a:spLocks noGrp="1"/>
          </p:cNvSpPr>
          <p:nvPr>
            <p:ph type="ctrTitle"/>
          </p:nvPr>
        </p:nvSpPr>
        <p:spPr/>
        <p:txBody>
          <a:bodyPr/>
          <a:lstStyle/>
          <a:p>
            <a:r>
              <a:rPr lang="en-GB" dirty="0">
                <a:solidFill>
                  <a:srgbClr val="FFFF00"/>
                </a:solidFill>
              </a:rPr>
              <a:t>All About The Shang Dynasty</a:t>
            </a:r>
          </a:p>
        </p:txBody>
      </p:sp>
      <p:pic>
        <p:nvPicPr>
          <p:cNvPr id="2050" name="Picture 2" descr="PlanIt UKS2 The Shang Dynasty of China - Primary Resources">
            <a:extLst>
              <a:ext uri="{FF2B5EF4-FFF2-40B4-BE49-F238E27FC236}">
                <a16:creationId xmlns:a16="http://schemas.microsoft.com/office/drawing/2014/main" id="{2E8DDBAD-B185-4F69-BF67-61D6CF6A6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243" y="199878"/>
            <a:ext cx="12916485" cy="645824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EBA8F249-8C4F-4D3B-AB9E-D1BF9F0E3816}"/>
              </a:ext>
            </a:extLst>
          </p:cNvPr>
          <p:cNvSpPr>
            <a:spLocks noGrp="1"/>
          </p:cNvSpPr>
          <p:nvPr>
            <p:ph type="subTitle" idx="1"/>
          </p:nvPr>
        </p:nvSpPr>
        <p:spPr/>
        <p:txBody>
          <a:bodyPr/>
          <a:lstStyle/>
          <a:p>
            <a:r>
              <a:rPr lang="en-GB" dirty="0">
                <a:solidFill>
                  <a:srgbClr val="FFFF00"/>
                </a:solidFill>
              </a:rPr>
              <a:t>BY THE POTATO DYNASTY (Robert, Deacon, Bob, Kourtney, Leafy!)</a:t>
            </a:r>
          </a:p>
        </p:txBody>
      </p:sp>
    </p:spTree>
    <p:extLst>
      <p:ext uri="{BB962C8B-B14F-4D97-AF65-F5344CB8AC3E}">
        <p14:creationId xmlns:p14="http://schemas.microsoft.com/office/powerpoint/2010/main" val="132125193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hang Dynasty Map - The Art of Asia - History and Maps">
            <a:extLst>
              <a:ext uri="{FF2B5EF4-FFF2-40B4-BE49-F238E27FC236}">
                <a16:creationId xmlns:a16="http://schemas.microsoft.com/office/drawing/2014/main" id="{F865AF62-3283-48D9-B1D9-5E7C9AC61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39" y="-117305"/>
            <a:ext cx="10677379" cy="8100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56CBF33-0361-48B1-9B11-335B8409CA5F}"/>
              </a:ext>
            </a:extLst>
          </p:cNvPr>
          <p:cNvSpPr>
            <a:spLocks noGrp="1"/>
          </p:cNvSpPr>
          <p:nvPr>
            <p:ph type="title"/>
          </p:nvPr>
        </p:nvSpPr>
        <p:spPr>
          <a:xfrm>
            <a:off x="536429" y="2841673"/>
            <a:ext cx="10515600" cy="721994"/>
          </a:xfrm>
        </p:spPr>
        <p:txBody>
          <a:bodyPr>
            <a:normAutofit fontScale="90000"/>
          </a:bodyPr>
          <a:lstStyle/>
          <a:p>
            <a:r>
              <a:rPr lang="en-GB" dirty="0"/>
              <a:t>Where it all happened</a:t>
            </a:r>
          </a:p>
        </p:txBody>
      </p:sp>
      <p:sp>
        <p:nvSpPr>
          <p:cNvPr id="3" name="Text Placeholder 2">
            <a:extLst>
              <a:ext uri="{FF2B5EF4-FFF2-40B4-BE49-F238E27FC236}">
                <a16:creationId xmlns:a16="http://schemas.microsoft.com/office/drawing/2014/main" id="{0D7F24F3-6463-4B4E-80BA-D02B98E047FF}"/>
              </a:ext>
            </a:extLst>
          </p:cNvPr>
          <p:cNvSpPr>
            <a:spLocks noGrp="1"/>
          </p:cNvSpPr>
          <p:nvPr>
            <p:ph type="body" idx="1"/>
          </p:nvPr>
        </p:nvSpPr>
        <p:spPr>
          <a:xfrm>
            <a:off x="536429" y="3563667"/>
            <a:ext cx="10515600" cy="1682748"/>
          </a:xfrm>
        </p:spPr>
        <p:txBody>
          <a:bodyPr>
            <a:normAutofit fontScale="25000" lnSpcReduction="20000"/>
          </a:bodyPr>
          <a:lstStyle/>
          <a:p>
            <a:pPr marL="342900" indent="-342900">
              <a:buFont typeface="Wingdings" panose="05000000000000000000" pitchFamily="2" charset="2"/>
              <a:buChar char="q"/>
            </a:pPr>
            <a:r>
              <a:rPr lang="en-US" sz="9600" dirty="0">
                <a:solidFill>
                  <a:schemeClr val="accent1">
                    <a:lumMod val="75000"/>
                  </a:schemeClr>
                </a:solidFill>
              </a:rPr>
              <a:t>T</a:t>
            </a:r>
            <a:r>
              <a:rPr lang="en-GB" sz="9600" dirty="0">
                <a:solidFill>
                  <a:schemeClr val="accent1">
                    <a:lumMod val="75000"/>
                  </a:schemeClr>
                </a:solidFill>
              </a:rPr>
              <a:t>he Shang Dynasty was founded in China! </a:t>
            </a:r>
          </a:p>
          <a:p>
            <a:pPr marL="342900" indent="-342900">
              <a:buFont typeface="Wingdings" panose="05000000000000000000" pitchFamily="2" charset="2"/>
              <a:buChar char="q"/>
            </a:pPr>
            <a:r>
              <a:rPr lang="en-GB" sz="9600" dirty="0">
                <a:solidFill>
                  <a:schemeClr val="accent1">
                    <a:lumMod val="75000"/>
                  </a:schemeClr>
                </a:solidFill>
              </a:rPr>
              <a:t>The Shang Dynasty was the first historic Dynasty in China!</a:t>
            </a:r>
          </a:p>
          <a:p>
            <a:pPr marL="342900" indent="-342900">
              <a:buFont typeface="Wingdings" panose="05000000000000000000" pitchFamily="2" charset="2"/>
              <a:buChar char="q"/>
            </a:pPr>
            <a:r>
              <a:rPr lang="en-GB" sz="9600" dirty="0">
                <a:solidFill>
                  <a:schemeClr val="accent1">
                    <a:lumMod val="75000"/>
                  </a:schemeClr>
                </a:solidFill>
              </a:rPr>
              <a:t>Fun fact it was located in the sub-tropics making the climate perfect for a thriving</a:t>
            </a:r>
          </a:p>
          <a:p>
            <a:r>
              <a:rPr lang="en-GB" sz="9600" dirty="0">
                <a:solidFill>
                  <a:schemeClr val="accent1">
                    <a:lumMod val="75000"/>
                  </a:schemeClr>
                </a:solidFill>
              </a:rPr>
              <a:t> civilisation! </a:t>
            </a:r>
          </a:p>
          <a:p>
            <a:pPr marL="342900" indent="-342900">
              <a:buFont typeface="Wingdings" panose="05000000000000000000" pitchFamily="2" charset="2"/>
              <a:buChar char="q"/>
            </a:pPr>
            <a:r>
              <a:rPr lang="en-GB" sz="9600" dirty="0">
                <a:solidFill>
                  <a:schemeClr val="accent1">
                    <a:lumMod val="75000"/>
                  </a:schemeClr>
                </a:solidFill>
              </a:rPr>
              <a:t>The Shang city was surrounded by defensive mud walls</a:t>
            </a:r>
          </a:p>
          <a:p>
            <a:pPr marL="342900" indent="-342900">
              <a:buFont typeface="Wingdings" panose="05000000000000000000" pitchFamily="2" charset="2"/>
              <a:buChar char="q"/>
            </a:pPr>
            <a:r>
              <a:rPr lang="en-GB" sz="9600" dirty="0">
                <a:solidFill>
                  <a:schemeClr val="accent1">
                    <a:lumMod val="75000"/>
                  </a:schemeClr>
                </a:solidFill>
              </a:rPr>
              <a:t>There were two major rivers for the Shang Dynasty The yellow river and the Yang Ze river </a:t>
            </a:r>
          </a:p>
          <a:p>
            <a:pPr marL="342900" indent="-342900">
              <a:buFont typeface="Wingdings" panose="05000000000000000000" pitchFamily="2" charset="2"/>
              <a:buChar char="q"/>
            </a:pPr>
            <a:endParaRPr lang="en-GB" dirty="0">
              <a:solidFill>
                <a:schemeClr val="accent1">
                  <a:lumMod val="75000"/>
                </a:schemeClr>
              </a:solidFill>
            </a:endParaRPr>
          </a:p>
          <a:p>
            <a:pPr marL="342900" indent="-342900">
              <a:buFont typeface="Wingdings" panose="05000000000000000000" pitchFamily="2" charset="2"/>
              <a:buChar char="q"/>
            </a:pPr>
            <a:endParaRPr lang="en-GB" dirty="0">
              <a:solidFill>
                <a:schemeClr val="accent1">
                  <a:lumMod val="75000"/>
                </a:schemeClr>
              </a:solidFill>
            </a:endParaRPr>
          </a:p>
          <a:p>
            <a:endParaRPr lang="en-GB" dirty="0">
              <a:solidFill>
                <a:schemeClr val="accent1">
                  <a:lumMod val="75000"/>
                </a:schemeClr>
              </a:solidFill>
            </a:endParaRPr>
          </a:p>
        </p:txBody>
      </p:sp>
    </p:spTree>
    <p:extLst>
      <p:ext uri="{BB962C8B-B14F-4D97-AF65-F5344CB8AC3E}">
        <p14:creationId xmlns:p14="http://schemas.microsoft.com/office/powerpoint/2010/main" val="35370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hang Dynasty KS2 | Facts about the Shang Dynasty — PlanBee">
            <a:extLst>
              <a:ext uri="{FF2B5EF4-FFF2-40B4-BE49-F238E27FC236}">
                <a16:creationId xmlns:a16="http://schemas.microsoft.com/office/drawing/2014/main" id="{E54C972F-D53C-4E2F-9712-88C94489EF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759" y="371621"/>
            <a:ext cx="13224818" cy="61147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D503E30-380B-4CF4-975E-751C58F69A43}"/>
              </a:ext>
            </a:extLst>
          </p:cNvPr>
          <p:cNvSpPr>
            <a:spLocks noGrp="1"/>
          </p:cNvSpPr>
          <p:nvPr>
            <p:ph type="title"/>
          </p:nvPr>
        </p:nvSpPr>
        <p:spPr/>
        <p:txBody>
          <a:bodyPr/>
          <a:lstStyle/>
          <a:p>
            <a:r>
              <a:rPr lang="en-GB" dirty="0">
                <a:solidFill>
                  <a:schemeClr val="tx1">
                    <a:lumMod val="95000"/>
                    <a:lumOff val="5000"/>
                  </a:schemeClr>
                </a:solidFill>
              </a:rPr>
              <a:t>When and how it started</a:t>
            </a:r>
          </a:p>
        </p:txBody>
      </p:sp>
      <p:sp>
        <p:nvSpPr>
          <p:cNvPr id="3" name="Text Placeholder 2">
            <a:extLst>
              <a:ext uri="{FF2B5EF4-FFF2-40B4-BE49-F238E27FC236}">
                <a16:creationId xmlns:a16="http://schemas.microsoft.com/office/drawing/2014/main" id="{8C545E9B-6941-4ADA-9CDB-C10A88FAD002}"/>
              </a:ext>
            </a:extLst>
          </p:cNvPr>
          <p:cNvSpPr>
            <a:spLocks noGrp="1"/>
          </p:cNvSpPr>
          <p:nvPr>
            <p:ph type="body" idx="1"/>
          </p:nvPr>
        </p:nvSpPr>
        <p:spPr/>
        <p:txBody>
          <a:bodyPr>
            <a:normAutofit fontScale="92500" lnSpcReduction="10000"/>
          </a:bodyPr>
          <a:lstStyle/>
          <a:p>
            <a:pPr marL="342900" indent="-342900">
              <a:buFont typeface="Wingdings" panose="05000000000000000000" pitchFamily="2" charset="2"/>
              <a:buChar char="v"/>
            </a:pPr>
            <a:r>
              <a:rPr lang="en-GB" dirty="0">
                <a:solidFill>
                  <a:srgbClr val="002060"/>
                </a:solidFill>
              </a:rPr>
              <a:t>The Shang Dynasty started in 1600 BCE circa when Tang Shang defeated the evil king Jie of the Xia Dynasty.</a:t>
            </a:r>
          </a:p>
          <a:p>
            <a:pPr marL="342900" indent="-342900">
              <a:buFont typeface="Wingdings" panose="05000000000000000000" pitchFamily="2" charset="2"/>
              <a:buChar char="v"/>
            </a:pPr>
            <a:r>
              <a:rPr lang="en-GB" dirty="0">
                <a:solidFill>
                  <a:srgbClr val="002060"/>
                </a:solidFill>
              </a:rPr>
              <a:t>It ended around 1050BCE</a:t>
            </a:r>
          </a:p>
          <a:p>
            <a:pPr marL="342900" indent="-342900">
              <a:buFont typeface="Wingdings" panose="05000000000000000000" pitchFamily="2" charset="2"/>
              <a:buChar char="v"/>
            </a:pPr>
            <a:r>
              <a:rPr lang="en-GB" dirty="0">
                <a:solidFill>
                  <a:srgbClr val="002060"/>
                </a:solidFill>
              </a:rPr>
              <a:t>Tai Wu, the ninth Shang Emperor, reportedly ruled for 75 years</a:t>
            </a:r>
          </a:p>
          <a:p>
            <a:endParaRPr lang="en-GB" dirty="0"/>
          </a:p>
        </p:txBody>
      </p:sp>
    </p:spTree>
    <p:extLst>
      <p:ext uri="{BB962C8B-B14F-4D97-AF65-F5344CB8AC3E}">
        <p14:creationId xmlns:p14="http://schemas.microsoft.com/office/powerpoint/2010/main" val="162898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9C4DD-FAEE-4454-BD79-58E27CE91837}"/>
              </a:ext>
            </a:extLst>
          </p:cNvPr>
          <p:cNvSpPr>
            <a:spLocks noGrp="1"/>
          </p:cNvSpPr>
          <p:nvPr>
            <p:ph type="title"/>
          </p:nvPr>
        </p:nvSpPr>
        <p:spPr/>
        <p:txBody>
          <a:bodyPr/>
          <a:lstStyle/>
          <a:p>
            <a:r>
              <a:rPr lang="en-US" dirty="0"/>
              <a:t>Knowledge skills and traditions</a:t>
            </a:r>
            <a:endParaRPr lang="en-GB" dirty="0"/>
          </a:p>
        </p:txBody>
      </p:sp>
      <p:pic>
        <p:nvPicPr>
          <p:cNvPr id="5" name="Picture 4">
            <a:extLst>
              <a:ext uri="{FF2B5EF4-FFF2-40B4-BE49-F238E27FC236}">
                <a16:creationId xmlns:a16="http://schemas.microsoft.com/office/drawing/2014/main" id="{85A704D4-3F46-4C4F-B3D6-FE4F2F00EADC}"/>
              </a:ext>
            </a:extLst>
          </p:cNvPr>
          <p:cNvPicPr>
            <a:picLocks noChangeAspect="1"/>
          </p:cNvPicPr>
          <p:nvPr/>
        </p:nvPicPr>
        <p:blipFill>
          <a:blip r:embed="rId3"/>
          <a:stretch>
            <a:fillRect/>
          </a:stretch>
        </p:blipFill>
        <p:spPr>
          <a:xfrm>
            <a:off x="41091" y="0"/>
            <a:ext cx="12732373" cy="7260963"/>
          </a:xfrm>
          <a:prstGeom prst="rect">
            <a:avLst/>
          </a:prstGeom>
        </p:spPr>
      </p:pic>
      <p:sp>
        <p:nvSpPr>
          <p:cNvPr id="3" name="Content Placeholder 2">
            <a:extLst>
              <a:ext uri="{FF2B5EF4-FFF2-40B4-BE49-F238E27FC236}">
                <a16:creationId xmlns:a16="http://schemas.microsoft.com/office/drawing/2014/main" id="{1806BE6E-490E-4740-AB41-9FB01BE67FA7}"/>
              </a:ext>
            </a:extLst>
          </p:cNvPr>
          <p:cNvSpPr>
            <a:spLocks noGrp="1"/>
          </p:cNvSpPr>
          <p:nvPr>
            <p:ph idx="1"/>
          </p:nvPr>
        </p:nvSpPr>
        <p:spPr>
          <a:xfrm>
            <a:off x="838200" y="1748205"/>
            <a:ext cx="10515600" cy="4351338"/>
          </a:xfrm>
        </p:spPr>
        <p:txBody>
          <a:bodyPr/>
          <a:lstStyle/>
          <a:p>
            <a:pPr marL="0" indent="0">
              <a:buNone/>
            </a:pPr>
            <a:r>
              <a:rPr lang="en-US" dirty="0">
                <a:solidFill>
                  <a:srgbClr val="FFFF00"/>
                </a:solidFill>
              </a:rPr>
              <a:t>The people of the Shang Dynasty had many skills and talents such as:</a:t>
            </a:r>
          </a:p>
          <a:p>
            <a:pPr lvl="1">
              <a:buFont typeface="Wingdings" panose="05000000000000000000" pitchFamily="2" charset="2"/>
              <a:buChar char="q"/>
            </a:pPr>
            <a:r>
              <a:rPr lang="en-US" dirty="0">
                <a:solidFill>
                  <a:srgbClr val="FFFF00"/>
                </a:solidFill>
              </a:rPr>
              <a:t>They invented a type of writing</a:t>
            </a:r>
          </a:p>
          <a:p>
            <a:pPr>
              <a:buFont typeface="Wingdings" panose="05000000000000000000" pitchFamily="2" charset="2"/>
              <a:buChar char="q"/>
            </a:pPr>
            <a:r>
              <a:rPr lang="en-US" dirty="0">
                <a:solidFill>
                  <a:srgbClr val="FFFF00"/>
                </a:solidFill>
              </a:rPr>
              <a:t>Stratified Government </a:t>
            </a:r>
          </a:p>
          <a:p>
            <a:pPr>
              <a:buFont typeface="Wingdings" panose="05000000000000000000" pitchFamily="2" charset="2"/>
              <a:buChar char="q"/>
            </a:pPr>
            <a:r>
              <a:rPr lang="en-US" dirty="0">
                <a:solidFill>
                  <a:srgbClr val="FFFF00"/>
                </a:solidFill>
              </a:rPr>
              <a:t>Jade carving    </a:t>
            </a:r>
          </a:p>
          <a:p>
            <a:pPr>
              <a:buFont typeface="Wingdings" panose="05000000000000000000" pitchFamily="2" charset="2"/>
              <a:buChar char="q"/>
            </a:pPr>
            <a:r>
              <a:rPr lang="en-US" dirty="0">
                <a:solidFill>
                  <a:srgbClr val="FFFF00"/>
                </a:solidFill>
              </a:rPr>
              <a:t>Advanced bronze technology</a:t>
            </a:r>
          </a:p>
          <a:p>
            <a:pPr>
              <a:buFont typeface="Wingdings" panose="05000000000000000000" pitchFamily="2" charset="2"/>
              <a:buChar char="q"/>
            </a:pPr>
            <a:r>
              <a:rPr lang="en-US" dirty="0">
                <a:solidFill>
                  <a:srgbClr val="FFFF00"/>
                </a:solidFill>
              </a:rPr>
              <a:t>Chariot racing</a:t>
            </a:r>
          </a:p>
          <a:p>
            <a:pPr>
              <a:buFont typeface="Wingdings" panose="05000000000000000000" pitchFamily="2" charset="2"/>
              <a:buChar char="q"/>
            </a:pPr>
            <a:r>
              <a:rPr lang="en-GB" dirty="0">
                <a:solidFill>
                  <a:srgbClr val="FFFF00"/>
                </a:solidFill>
              </a:rPr>
              <a:t>Mathematics</a:t>
            </a:r>
          </a:p>
          <a:p>
            <a:pPr>
              <a:buFont typeface="Wingdings" panose="05000000000000000000" pitchFamily="2" charset="2"/>
              <a:buChar char="q"/>
            </a:pPr>
            <a:r>
              <a:rPr lang="en-GB" dirty="0">
                <a:solidFill>
                  <a:srgbClr val="FFFF00"/>
                </a:solidFill>
              </a:rPr>
              <a:t>Astronomy</a:t>
            </a:r>
          </a:p>
        </p:txBody>
      </p:sp>
    </p:spTree>
    <p:extLst>
      <p:ext uri="{BB962C8B-B14F-4D97-AF65-F5344CB8AC3E}">
        <p14:creationId xmlns:p14="http://schemas.microsoft.com/office/powerpoint/2010/main" val="143434879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hang Dynasty - Achievements, Facts &amp; Government | HISTORY">
            <a:extLst>
              <a:ext uri="{FF2B5EF4-FFF2-40B4-BE49-F238E27FC236}">
                <a16:creationId xmlns:a16="http://schemas.microsoft.com/office/drawing/2014/main" id="{09AD29AB-DCBC-4450-BD6A-AF4981D4FC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75179D7-EE2A-4942-91E9-EE07ADDD408D}"/>
              </a:ext>
            </a:extLst>
          </p:cNvPr>
          <p:cNvSpPr>
            <a:spLocks noGrp="1"/>
          </p:cNvSpPr>
          <p:nvPr>
            <p:ph type="title"/>
          </p:nvPr>
        </p:nvSpPr>
        <p:spPr/>
        <p:txBody>
          <a:bodyPr/>
          <a:lstStyle/>
          <a:p>
            <a:r>
              <a:rPr lang="en-US" dirty="0">
                <a:solidFill>
                  <a:srgbClr val="FF0000"/>
                </a:solidFill>
              </a:rPr>
              <a:t>Great Achievements </a:t>
            </a:r>
            <a:endParaRPr lang="en-GB" dirty="0">
              <a:solidFill>
                <a:srgbClr val="FF0000"/>
              </a:solidFill>
            </a:endParaRPr>
          </a:p>
        </p:txBody>
      </p:sp>
      <p:sp>
        <p:nvSpPr>
          <p:cNvPr id="3" name="Content Placeholder 2">
            <a:extLst>
              <a:ext uri="{FF2B5EF4-FFF2-40B4-BE49-F238E27FC236}">
                <a16:creationId xmlns:a16="http://schemas.microsoft.com/office/drawing/2014/main" id="{749A7B8F-BDDD-4B5E-A658-C4F5552E04B4}"/>
              </a:ext>
            </a:extLst>
          </p:cNvPr>
          <p:cNvSpPr>
            <a:spLocks noGrp="1"/>
          </p:cNvSpPr>
          <p:nvPr>
            <p:ph idx="1"/>
          </p:nvPr>
        </p:nvSpPr>
        <p:spPr/>
        <p:txBody>
          <a:bodyPr/>
          <a:lstStyle/>
          <a:p>
            <a:pPr marL="0" indent="0">
              <a:buNone/>
            </a:pPr>
            <a:r>
              <a:rPr lang="en-US" dirty="0">
                <a:solidFill>
                  <a:srgbClr val="FF0000"/>
                </a:solidFill>
              </a:rPr>
              <a:t>This Dynasty were the first to do a lot of things such as:</a:t>
            </a:r>
          </a:p>
          <a:p>
            <a:pPr>
              <a:buFont typeface="Wingdings" panose="05000000000000000000" pitchFamily="2" charset="2"/>
              <a:buChar char="Ø"/>
            </a:pPr>
            <a:r>
              <a:rPr lang="en-GB" dirty="0">
                <a:solidFill>
                  <a:srgbClr val="FF0000"/>
                </a:solidFill>
              </a:rPr>
              <a:t>They were the earliest ruling Dynasty in China </a:t>
            </a:r>
          </a:p>
          <a:p>
            <a:pPr>
              <a:buFont typeface="Wingdings" panose="05000000000000000000" pitchFamily="2" charset="2"/>
              <a:buChar char="Ø"/>
            </a:pPr>
            <a:r>
              <a:rPr lang="en-GB" dirty="0">
                <a:solidFill>
                  <a:srgbClr val="FF0000"/>
                </a:solidFill>
              </a:rPr>
              <a:t>The first Lunar and Solar calendar was made there</a:t>
            </a:r>
          </a:p>
          <a:p>
            <a:pPr>
              <a:buFont typeface="Wingdings" panose="05000000000000000000" pitchFamily="2" charset="2"/>
              <a:buChar char="Ø"/>
            </a:pPr>
            <a:r>
              <a:rPr lang="en-GB" dirty="0">
                <a:solidFill>
                  <a:srgbClr val="FF0000"/>
                </a:solidFill>
              </a:rPr>
              <a:t>And they established a year being 365 days</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40605191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It UKS2 The Shang Dynasty of China - Primary Resources">
            <a:extLst>
              <a:ext uri="{FF2B5EF4-FFF2-40B4-BE49-F238E27FC236}">
                <a16:creationId xmlns:a16="http://schemas.microsoft.com/office/drawing/2014/main" id="{FE66F6D2-30E9-45B3-B60B-A2B200B16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255"/>
            <a:ext cx="12192000" cy="6910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E602D5-D9E4-46C8-A038-1E5F499509CE}"/>
              </a:ext>
            </a:extLst>
          </p:cNvPr>
          <p:cNvSpPr>
            <a:spLocks noGrp="1"/>
          </p:cNvSpPr>
          <p:nvPr>
            <p:ph type="title"/>
          </p:nvPr>
        </p:nvSpPr>
        <p:spPr/>
        <p:txBody>
          <a:bodyPr/>
          <a:lstStyle/>
          <a:p>
            <a:r>
              <a:rPr lang="en-US" dirty="0">
                <a:solidFill>
                  <a:srgbClr val="FF0000"/>
                </a:solidFill>
              </a:rPr>
              <a:t>The Shang Dynasty Itself</a:t>
            </a:r>
            <a:endParaRPr lang="en-GB" dirty="0">
              <a:solidFill>
                <a:srgbClr val="FF0000"/>
              </a:solidFill>
            </a:endParaRPr>
          </a:p>
        </p:txBody>
      </p:sp>
      <p:sp>
        <p:nvSpPr>
          <p:cNvPr id="3" name="Content Placeholder 2">
            <a:extLst>
              <a:ext uri="{FF2B5EF4-FFF2-40B4-BE49-F238E27FC236}">
                <a16:creationId xmlns:a16="http://schemas.microsoft.com/office/drawing/2014/main" id="{C1E52EB6-6008-41F6-81C5-5CD16F22AA7C}"/>
              </a:ext>
            </a:extLst>
          </p:cNvPr>
          <p:cNvSpPr>
            <a:spLocks noGrp="1"/>
          </p:cNvSpPr>
          <p:nvPr>
            <p:ph idx="1"/>
          </p:nvPr>
        </p:nvSpPr>
        <p:spPr>
          <a:xfrm>
            <a:off x="2273105" y="1981463"/>
            <a:ext cx="5562600" cy="2914094"/>
          </a:xfrm>
        </p:spPr>
        <p:txBody>
          <a:bodyPr>
            <a:normAutofit/>
          </a:bodyPr>
          <a:lstStyle/>
          <a:p>
            <a:pPr marL="0" indent="0">
              <a:buNone/>
            </a:pPr>
            <a:r>
              <a:rPr lang="en-US" dirty="0">
                <a:solidFill>
                  <a:srgbClr val="FF0000"/>
                </a:solidFill>
              </a:rPr>
              <a:t>was firmly established civilization. A The Shang dynasty he Dynasty also worshipped a supreme god; significant battle in this time was the Battle of Mingtiao. </a:t>
            </a:r>
          </a:p>
        </p:txBody>
      </p:sp>
    </p:spTree>
    <p:extLst>
      <p:ext uri="{BB962C8B-B14F-4D97-AF65-F5344CB8AC3E}">
        <p14:creationId xmlns:p14="http://schemas.microsoft.com/office/powerpoint/2010/main" val="266002637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446</Words>
  <Application>Microsoft Office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Wingdings</vt:lpstr>
      <vt:lpstr>Office Theme</vt:lpstr>
      <vt:lpstr>All About The Shang Dynasty</vt:lpstr>
      <vt:lpstr>Where it all happened</vt:lpstr>
      <vt:lpstr>When and how it started</vt:lpstr>
      <vt:lpstr>Knowledge skills and traditions</vt:lpstr>
      <vt:lpstr>Great Achievements </vt:lpstr>
      <vt:lpstr>The Shang Dynasty Itself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About The Shang Dynasty</dc:title>
  <dc:creator>Year Six</dc:creator>
  <cp:lastModifiedBy>Year Six</cp:lastModifiedBy>
  <cp:revision>31</cp:revision>
  <dcterms:created xsi:type="dcterms:W3CDTF">2024-01-17T13:59:59Z</dcterms:created>
  <dcterms:modified xsi:type="dcterms:W3CDTF">2024-01-24T15:01:34Z</dcterms:modified>
</cp:coreProperties>
</file>